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406" r:id="rId3"/>
    <p:sldId id="410" r:id="rId4"/>
    <p:sldId id="411" r:id="rId5"/>
    <p:sldId id="412" r:id="rId6"/>
    <p:sldId id="413" r:id="rId7"/>
    <p:sldId id="414" r:id="rId8"/>
    <p:sldId id="415" r:id="rId9"/>
    <p:sldId id="416" r:id="rId10"/>
    <p:sldId id="417" r:id="rId11"/>
    <p:sldId id="407" r:id="rId12"/>
    <p:sldId id="394" r:id="rId13"/>
    <p:sldId id="408" r:id="rId14"/>
    <p:sldId id="418" r:id="rId15"/>
    <p:sldId id="419" r:id="rId16"/>
    <p:sldId id="420" r:id="rId17"/>
    <p:sldId id="421" r:id="rId18"/>
    <p:sldId id="391" r:id="rId19"/>
    <p:sldId id="396" r:id="rId20"/>
    <p:sldId id="397" r:id="rId21"/>
    <p:sldId id="395" r:id="rId22"/>
    <p:sldId id="399" r:id="rId23"/>
    <p:sldId id="400" r:id="rId24"/>
    <p:sldId id="387" r:id="rId25"/>
    <p:sldId id="354" r:id="rId26"/>
    <p:sldId id="404" r:id="rId27"/>
    <p:sldId id="381" r:id="rId28"/>
    <p:sldId id="405" r:id="rId29"/>
    <p:sldId id="389" r:id="rId30"/>
    <p:sldId id="361" r:id="rId31"/>
    <p:sldId id="390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aqin" initials="h" lastIdx="1" clrIdx="0">
    <p:extLst>
      <p:ext uri="{19B8F6BF-5375-455C-9EA6-DF929625EA0E}">
        <p15:presenceInfo xmlns:p15="http://schemas.microsoft.com/office/powerpoint/2012/main" userId="ef8fd3972b0777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81"/>
    <p:restoredTop sz="87383" autoAdjust="0"/>
  </p:normalViewPr>
  <p:slideViewPr>
    <p:cSldViewPr snapToGrid="0" snapToObjects="1">
      <p:cViewPr varScale="1">
        <p:scale>
          <a:sx n="58" d="100"/>
          <a:sy n="58" d="100"/>
        </p:scale>
        <p:origin x="988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F93E13-6BA9-9F4B-BC46-D563558962A2}" type="datetimeFigureOut">
              <a:rPr kumimoji="1" lang="zh-CN" altLang="en-US" smtClean="0"/>
              <a:t>2020/9/15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A19EBE-46F6-1B4A-B939-8F944DB133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4903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19EBE-46F6-1B4A-B939-8F944DB13322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5682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Agrement</a:t>
            </a:r>
            <a:r>
              <a:rPr lang="zh-CN" altLang="en-US" dirty="0"/>
              <a:t>大的就是可能的，因为</a:t>
            </a:r>
            <a:r>
              <a:rPr lang="en-US" altLang="zh-CN" dirty="0"/>
              <a:t>active</a:t>
            </a:r>
            <a:r>
              <a:rPr lang="zh-CN" altLang="en-US" dirty="0"/>
              <a:t> </a:t>
            </a:r>
            <a:r>
              <a:rPr lang="en-US" altLang="zh-CN" dirty="0"/>
              <a:t>vector</a:t>
            </a:r>
            <a:r>
              <a:rPr lang="zh-CN" altLang="en-US" dirty="0"/>
              <a:t>的</a:t>
            </a:r>
            <a:r>
              <a:rPr lang="en-US" altLang="zh-CN" dirty="0"/>
              <a:t>length</a:t>
            </a:r>
            <a:r>
              <a:rPr lang="zh-CN" altLang="en-US" dirty="0"/>
              <a:t>决定一个</a:t>
            </a:r>
            <a:r>
              <a:rPr lang="en-US" altLang="zh-CN" dirty="0"/>
              <a:t>capsule</a:t>
            </a:r>
            <a:r>
              <a:rPr lang="zh-CN" altLang="en-US" dirty="0"/>
              <a:t>是不是存在所以前面的系数就很重要，</a:t>
            </a:r>
            <a:r>
              <a:rPr lang="en-US" altLang="zh-CN" dirty="0" err="1"/>
              <a:t>agreenment</a:t>
            </a:r>
            <a:endParaRPr lang="en-US" altLang="zh-CN" dirty="0"/>
          </a:p>
          <a:p>
            <a:r>
              <a:rPr lang="zh-CN" altLang="en-US" dirty="0"/>
              <a:t>可以看出预测出船的</a:t>
            </a:r>
            <a:r>
              <a:rPr lang="en-US" altLang="zh-CN" dirty="0"/>
              <a:t>position</a:t>
            </a:r>
            <a:r>
              <a:rPr lang="zh-CN" altLang="en-US" dirty="0"/>
              <a:t>非常一致，故预测出这个是一个</a:t>
            </a:r>
            <a:r>
              <a:rPr lang="en-US" altLang="zh-CN" dirty="0"/>
              <a:t>boat</a:t>
            </a:r>
          </a:p>
          <a:p>
            <a:r>
              <a:rPr lang="zh-CN" altLang="en-US" dirty="0"/>
              <a:t>那么三角和正方形就要尽量多的送到</a:t>
            </a:r>
            <a:r>
              <a:rPr lang="en-US" altLang="zh-CN" dirty="0"/>
              <a:t>boat </a:t>
            </a:r>
            <a:r>
              <a:rPr lang="en-US" altLang="zh-CN" dirty="0" err="1"/>
              <a:t>sapsule</a:t>
            </a:r>
            <a:r>
              <a:rPr lang="zh-CN" altLang="en-US" dirty="0"/>
              <a:t>中</a:t>
            </a:r>
            <a:endParaRPr lang="en-US" altLang="zh-CN" dirty="0"/>
          </a:p>
          <a:p>
            <a:r>
              <a:rPr lang="zh-CN" altLang="en-US" dirty="0"/>
              <a:t>好处：只送到正确的</a:t>
            </a:r>
            <a:r>
              <a:rPr lang="en-US" altLang="zh-CN" dirty="0"/>
              <a:t>capsule</a:t>
            </a:r>
            <a:r>
              <a:rPr lang="zh-CN" altLang="en-US" dirty="0"/>
              <a:t>中，对于正确的</a:t>
            </a:r>
            <a:r>
              <a:rPr lang="en-US" altLang="zh-CN" dirty="0" err="1"/>
              <a:t>capsuke</a:t>
            </a:r>
            <a:r>
              <a:rPr lang="zh-CN" altLang="en-US" dirty="0"/>
              <a:t>那么得到的数据更加准确，对于没有激活的</a:t>
            </a:r>
            <a:r>
              <a:rPr lang="en-US" altLang="zh-CN" dirty="0"/>
              <a:t>capsule</a:t>
            </a:r>
            <a:r>
              <a:rPr lang="zh-CN" altLang="en-US" dirty="0"/>
              <a:t>就有更少的噪声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19EBE-46F6-1B4A-B939-8F944DB13322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06904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dirty="0"/>
                  <a:t> the total input to a capsule </a:t>
                </a:r>
                <a:r>
                  <a:rPr kumimoji="1" lang="en-US" altLang="zh-CN" dirty="0" err="1"/>
                  <a:t>sj</a:t>
                </a:r>
                <a:r>
                  <a:rPr kumimoji="1" lang="en-US" altLang="zh-CN" dirty="0"/>
                  <a:t> is a weighted sum over all “prediction vectors” ˆ</a:t>
                </a:r>
                <a:r>
                  <a:rPr kumimoji="1" lang="en-US" altLang="zh-CN" dirty="0" err="1"/>
                  <a:t>uj|I</a:t>
                </a:r>
                <a:r>
                  <a:rPr kumimoji="1" lang="en-US" altLang="zh-CN" dirty="0"/>
                  <a:t> from the capsules in the layer below and is produced by multiplying the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CN" dirty="0"/>
                  <a:t> of a capsule in the layer below by a weight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dirty="0"/>
                  <a:t>coupling coefficients  </a:t>
                </a: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NimbusRomNo9L-Regu"/>
                  </a:rPr>
                  <a:t>log priors</a:t>
                </a:r>
                <a:r>
                  <a:rPr lang="en-US" altLang="zh-CN" dirty="0"/>
                  <a:t> They depend on the location and type of the two capsules but not on the current input image2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Choice>
        <mc:Fallback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dirty="0"/>
                  <a:t> the total input to a capsule </a:t>
                </a:r>
                <a:r>
                  <a:rPr kumimoji="1" lang="en-US" altLang="zh-CN" dirty="0" err="1"/>
                  <a:t>sj</a:t>
                </a:r>
                <a:r>
                  <a:rPr kumimoji="1" lang="en-US" altLang="zh-CN" dirty="0"/>
                  <a:t> is a weighted sum over all “prediction vectors” ˆ</a:t>
                </a:r>
                <a:r>
                  <a:rPr kumimoji="1" lang="en-US" altLang="zh-CN" dirty="0" err="1"/>
                  <a:t>uj|I</a:t>
                </a:r>
                <a:r>
                  <a:rPr kumimoji="1" lang="en-US" altLang="zh-CN" dirty="0"/>
                  <a:t> from the capsules in the layer below and is produced by multiplying the output </a:t>
                </a:r>
                <a:r>
                  <a:rPr kumimoji="1" lang="en-US" altLang="zh-CN" i="0" dirty="0">
                    <a:latin typeface="Cambria Math" panose="02040503050406030204" pitchFamily="18" charset="0"/>
                  </a:rPr>
                  <a:t>𝑢</a:t>
                </a:r>
                <a:r>
                  <a:rPr kumimoji="1" lang="en-US" altLang="zh-CN" b="0" i="0" dirty="0">
                    <a:latin typeface="Cambria Math" panose="02040503050406030204" pitchFamily="18" charset="0"/>
                  </a:rPr>
                  <a:t>_</a:t>
                </a:r>
                <a:r>
                  <a:rPr kumimoji="1" lang="en-US" altLang="zh-CN" i="0" dirty="0">
                    <a:latin typeface="Cambria Math" panose="02040503050406030204" pitchFamily="18" charset="0"/>
                  </a:rPr>
                  <a:t>𝑖</a:t>
                </a:r>
                <a:r>
                  <a:rPr kumimoji="1" lang="en-US" altLang="zh-CN" dirty="0"/>
                  <a:t> of a capsule in the layer below by a weight matrix </a:t>
                </a:r>
                <a:r>
                  <a:rPr kumimoji="1" lang="en-US" altLang="zh-CN" i="0" dirty="0">
                    <a:latin typeface="Cambria Math" panose="02040503050406030204" pitchFamily="18" charset="0"/>
                  </a:rPr>
                  <a:t>𝑊</a:t>
                </a:r>
                <a:r>
                  <a:rPr kumimoji="1" lang="en-US" altLang="zh-CN" b="0" i="0" dirty="0">
                    <a:latin typeface="Cambria Math" panose="02040503050406030204" pitchFamily="18" charset="0"/>
                  </a:rPr>
                  <a:t>_</a:t>
                </a:r>
                <a:r>
                  <a:rPr kumimoji="1" lang="en-US" altLang="zh-CN" i="0" dirty="0">
                    <a:latin typeface="Cambria Math" panose="02040503050406030204" pitchFamily="18" charset="0"/>
                  </a:rPr>
                  <a:t>𝑖𝑗</a:t>
                </a:r>
                <a:endParaRPr lang="en-US" altLang="zh-CN" dirty="0"/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dirty="0"/>
                  <a:t>coupling coefficients  </a:t>
                </a:r>
                <a:r>
                  <a:rPr lang="en-US" altLang="zh-CN" sz="1800" dirty="0">
                    <a:solidFill>
                      <a:srgbClr val="000000"/>
                    </a:solidFill>
                    <a:effectLst/>
                    <a:latin typeface="NimbusRomNo9L-Regu"/>
                  </a:rPr>
                  <a:t>log priors</a:t>
                </a:r>
                <a:r>
                  <a:rPr lang="en-US" altLang="zh-CN" dirty="0"/>
                  <a:t> They depend on the location and type of the two capsules but not on the current input image2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.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19EBE-46F6-1B4A-B939-8F944DB13322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3209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This agreement is treated as if it was a log likelihood and is added to the initial logit, </a:t>
            </a:r>
            <a:r>
              <a:rPr lang="en-US" altLang="zh-CN" dirty="0" err="1"/>
              <a:t>bij</a:t>
            </a:r>
            <a:r>
              <a:rPr lang="en-US" altLang="zh-CN" dirty="0"/>
              <a:t> before computing the new values for all the coupling coefficients linking capsule </a:t>
            </a:r>
            <a:r>
              <a:rPr lang="en-US" altLang="zh-CN" dirty="0" err="1"/>
              <a:t>i</a:t>
            </a:r>
            <a:r>
              <a:rPr lang="en-US" altLang="zh-CN" dirty="0"/>
              <a:t> to higher level capsules.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19EBE-46F6-1B4A-B939-8F944DB13322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03538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/>
              <a:t>Initially, the output is routed to all possible parents but is scaled down by </a:t>
            </a:r>
            <a:r>
              <a:rPr kumimoji="1" lang="en-US" altLang="zh-CN" sz="1200" b="1" dirty="0"/>
              <a:t>coupling coefficients </a:t>
            </a:r>
            <a:r>
              <a:rPr kumimoji="1" lang="en-US" altLang="zh-CN" sz="1200" dirty="0"/>
              <a:t>that sum to 1. For each possible parent, the capsule computes a “</a:t>
            </a:r>
            <a:r>
              <a:rPr kumimoji="1" lang="en-US" altLang="zh-CN" sz="1200" b="1" dirty="0"/>
              <a:t>prediction vector</a:t>
            </a:r>
            <a:r>
              <a:rPr kumimoji="1" lang="en-US" altLang="zh-CN" sz="1200" dirty="0"/>
              <a:t>” by multiplying its </a:t>
            </a:r>
            <a:r>
              <a:rPr kumimoji="1" lang="en-US" altLang="zh-CN" sz="1200" b="1" dirty="0"/>
              <a:t>own output by a weight matrix</a:t>
            </a:r>
            <a:r>
              <a:rPr kumimoji="1" lang="en-US" altLang="zh-CN" sz="1200" dirty="0"/>
              <a:t>. If this prediction vector has a large scalar product with the output of a possible parent, there is </a:t>
            </a:r>
            <a:r>
              <a:rPr kumimoji="1" lang="en-US" altLang="zh-CN" sz="1200" b="1" dirty="0"/>
              <a:t>top-down feedback </a:t>
            </a:r>
            <a:r>
              <a:rPr kumimoji="1" lang="en-US" altLang="zh-CN" sz="1200" dirty="0"/>
              <a:t>which increases the coupling coefficient for that parent and decreasing it for other parents</a:t>
            </a:r>
            <a:endParaRPr kumimoji="1" lang="zh-CN" altLang="en-US" sz="1200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19EBE-46F6-1B4A-B939-8F944DB13322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9743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初始化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19EBE-46F6-1B4A-B939-8F944DB13322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96677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初始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19EBE-46F6-1B4A-B939-8F944DB13322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86561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初始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19EBE-46F6-1B4A-B939-8F944DB13322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91338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初始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19EBE-46F6-1B4A-B939-8F944DB13322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566209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800" dirty="0">
                <a:solidFill>
                  <a:srgbClr val="000000"/>
                </a:solidFill>
                <a:effectLst/>
                <a:latin typeface="NimbusRomNo9L-Regu"/>
              </a:rPr>
              <a:t>这个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NimbusRomNo9L-Regu"/>
              </a:rPr>
              <a:t>loss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NimbusRomNo9L-Regu"/>
              </a:rPr>
              <a:t>可以用于多类的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NimbusRomNo9L-Regu"/>
              </a:rPr>
              <a:t>deteor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NimbusRomNo9L-Regu"/>
              </a:rPr>
              <a:t>，当一个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NimbusRomNo9L-Regu"/>
              </a:rPr>
              <a:t>class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NimbusRomNo9L-Regu"/>
              </a:rPr>
              <a:t>存在时，概率应该大于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NimbusRomNo9L-Regu"/>
              </a:rPr>
              <a:t>0.9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NimbusRomNo9L-Regu"/>
              </a:rPr>
              <a:t>，不存在，应该小于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NimbusRomNo9L-Regu"/>
              </a:rPr>
              <a:t>0.1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19EBE-46F6-1B4A-B939-8F944DB13322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913255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NimbusRomNo9L-Regu"/>
              </a:rPr>
              <a:t>Conv1 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NimbusRomNo9L-Regu"/>
                <a:ea typeface="宋体" panose="02010600030101010101" pitchFamily="2" charset="-122"/>
              </a:rPr>
              <a:t>This layer converts pixel intensities to the activities of local feature 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NimbusRomNo9L-Regu"/>
              </a:rPr>
              <a:t>detectors that are then used as inputs to the </a:t>
            </a:r>
            <a:r>
              <a:rPr lang="en-US" altLang="zh-CN" sz="1800" i="1" dirty="0">
                <a:solidFill>
                  <a:srgbClr val="000000"/>
                </a:solidFill>
                <a:effectLst/>
                <a:latin typeface="NimbusRomNo9L-ReguItal"/>
              </a:rPr>
              <a:t>primary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NimbusRomNo9L-Regu"/>
              </a:rPr>
              <a:t>capsules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19EBE-46F6-1B4A-B939-8F944DB13322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0626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inverse render</a:t>
            </a:r>
            <a:r>
              <a:rPr lang="zh-CN" altLang="en-US" dirty="0"/>
              <a:t>你有有个图，你要找到图里每个</a:t>
            </a:r>
            <a:r>
              <a:rPr lang="en-US" altLang="zh-CN" dirty="0"/>
              <a:t>object</a:t>
            </a:r>
            <a:r>
              <a:rPr lang="zh-CN" altLang="en-US" dirty="0"/>
              <a:t>的参数，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Capsule</a:t>
            </a:r>
            <a:r>
              <a:rPr lang="zh-CN" altLang="en-US" dirty="0"/>
              <a:t> 就是用来实现这个</a:t>
            </a:r>
            <a:r>
              <a:rPr lang="en-US" altLang="zh-CN" dirty="0"/>
              <a:t>reverse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19EBE-46F6-1B4A-B939-8F944DB13322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23094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不同的</a:t>
            </a:r>
            <a:r>
              <a:rPr lang="en-US" altLang="zh-CN" dirty="0"/>
              <a:t>dimension</a:t>
            </a:r>
            <a:r>
              <a:rPr lang="zh-CN" altLang="en-US" dirty="0"/>
              <a:t>控制不同特征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19EBE-46F6-1B4A-B939-8F944DB13322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65419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重建的是彩色的，用不同颜色表示</a:t>
            </a:r>
            <a:endParaRPr lang="en-US" altLang="zh-CN" dirty="0"/>
          </a:p>
          <a:p>
            <a:r>
              <a:rPr lang="en-US" altLang="zh-CN" dirty="0"/>
              <a:t>L </a:t>
            </a:r>
            <a:r>
              <a:rPr lang="zh-CN" altLang="en-US" dirty="0"/>
              <a:t>是原图的</a:t>
            </a:r>
            <a:r>
              <a:rPr lang="en-US" altLang="zh-CN" dirty="0"/>
              <a:t>label</a:t>
            </a:r>
            <a:r>
              <a:rPr lang="zh-CN" altLang="en-US" dirty="0"/>
              <a:t>， </a:t>
            </a:r>
            <a:r>
              <a:rPr lang="en-US" altLang="zh-CN" dirty="0"/>
              <a:t>R</a:t>
            </a:r>
            <a:r>
              <a:rPr lang="zh-CN" altLang="en-US" dirty="0"/>
              <a:t>是用来重建的</a:t>
            </a:r>
            <a:r>
              <a:rPr lang="en-US" altLang="zh-CN" dirty="0"/>
              <a:t>label</a:t>
            </a:r>
          </a:p>
          <a:p>
            <a:r>
              <a:rPr lang="zh-CN" altLang="en-US" dirty="0"/>
              <a:t>最左边的错处中，有预测错误的对比</a:t>
            </a:r>
            <a:endParaRPr lang="en-US" altLang="zh-CN" dirty="0"/>
          </a:p>
          <a:p>
            <a:r>
              <a:rPr lang="zh-CN" altLang="en-US" dirty="0"/>
              <a:t>在左二中，打星号的是强行做错的，可以看出他并不能重构出错误的</a:t>
            </a:r>
            <a:r>
              <a:rPr lang="en-US" altLang="zh-CN" dirty="0"/>
              <a:t>label</a:t>
            </a:r>
            <a:r>
              <a:rPr lang="zh-CN" altLang="en-US" dirty="0"/>
              <a:t>的图形，因为没有</a:t>
            </a:r>
            <a:r>
              <a:rPr lang="en-US" altLang="zh-CN" dirty="0" err="1"/>
              <a:t>suppore</a:t>
            </a:r>
            <a:r>
              <a:rPr lang="zh-CN" altLang="en-US" dirty="0"/>
              <a:t>的信息</a:t>
            </a:r>
            <a:endParaRPr lang="en-US" altLang="zh-CN" dirty="0"/>
          </a:p>
          <a:p>
            <a:r>
              <a:rPr lang="zh-CN" altLang="en-US" dirty="0"/>
              <a:t>就是训练的时候激活的作用，不会给没有存在的数字找最好的</a:t>
            </a:r>
            <a:r>
              <a:rPr lang="en-US" altLang="zh-CN" dirty="0" err="1"/>
              <a:t>pixcel</a:t>
            </a:r>
            <a:r>
              <a:rPr lang="zh-CN" altLang="en-US" dirty="0"/>
              <a:t>。</a:t>
            </a:r>
            <a:r>
              <a:rPr lang="en-US" altLang="zh-CN" dirty="0"/>
              <a:t>These columns suggests that the model is not just finding the best fit for all the digits in the image including the ones that do not exist.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19EBE-46F6-1B4A-B939-8F944DB13322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12505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19EBE-46F6-1B4A-B939-8F944DB13322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04768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capsule in one layer </a:t>
            </a:r>
            <a:r>
              <a:rPr kumimoji="1"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votes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</a:t>
            </a:r>
            <a:r>
              <a:rPr kumimoji="1"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pose matrix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many different capsules in the </a:t>
            </a:r>
            <a:r>
              <a:rPr kumimoji="1"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above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by multiplying its own pose matrix by </a:t>
            </a:r>
            <a:r>
              <a:rPr kumimoji="1" lang="en-US" altLang="zh-CN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trainable viewpoint-invariant transformation matrices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could learn to represent part-whole relationships</a:t>
            </a:r>
          </a:p>
          <a:p>
            <a:pPr>
              <a:lnSpc>
                <a:spcPct val="150000"/>
              </a:lnSpc>
            </a:pP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和之前的区别是先把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active vector 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拆开，层与层之间的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routing </a:t>
            </a: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用的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19EBE-46F6-1B4A-B939-8F944DB13322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74906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输入输出都是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Capsule</a:t>
            </a:r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NimbusRomNo9L-Regu"/>
              </a:rPr>
              <a:t>The pose matrix of capsule </a:t>
            </a:r>
            <a:r>
              <a:rPr lang="en-US" altLang="zh-CN" sz="1800" i="1" dirty="0" err="1">
                <a:solidFill>
                  <a:srgbClr val="000000"/>
                </a:solidFill>
                <a:effectLst/>
                <a:latin typeface="CMMI10"/>
              </a:rPr>
              <a:t>i</a:t>
            </a:r>
            <a:r>
              <a:rPr lang="en-US" altLang="zh-CN" sz="1800" i="1" dirty="0">
                <a:solidFill>
                  <a:srgbClr val="000000"/>
                </a:solidFill>
                <a:effectLst/>
                <a:latin typeface="CMMI1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NimbusRomNo9L-Regu"/>
              </a:rPr>
              <a:t>is transformed by </a:t>
            </a:r>
            <a:r>
              <a:rPr lang="en-US" altLang="zh-CN" sz="1800" i="1" dirty="0" err="1">
                <a:solidFill>
                  <a:srgbClr val="000000"/>
                </a:solidFill>
                <a:effectLst/>
                <a:latin typeface="CMMI10"/>
              </a:rPr>
              <a:t>W</a:t>
            </a:r>
            <a:r>
              <a:rPr lang="en-US" altLang="zh-CN" sz="1800" i="1" dirty="0" err="1">
                <a:solidFill>
                  <a:srgbClr val="000000"/>
                </a:solidFill>
                <a:effectLst/>
                <a:latin typeface="CMMI7"/>
              </a:rPr>
              <a:t>ij</a:t>
            </a:r>
            <a:r>
              <a:rPr lang="en-US" altLang="zh-CN" sz="1800" i="1" dirty="0">
                <a:solidFill>
                  <a:srgbClr val="000000"/>
                </a:solidFill>
                <a:effectLst/>
                <a:latin typeface="CMMI7"/>
              </a:rPr>
              <a:t> 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NimbusRomNo9L-Regu"/>
              </a:rPr>
              <a:t>to cast a vote </a:t>
            </a:r>
            <a:r>
              <a:rPr lang="en-US" altLang="zh-CN" sz="1800" i="1" dirty="0" err="1">
                <a:solidFill>
                  <a:srgbClr val="000000"/>
                </a:solidFill>
                <a:effectLst/>
                <a:latin typeface="CMMI10"/>
              </a:rPr>
              <a:t>V</a:t>
            </a:r>
            <a:r>
              <a:rPr lang="en-US" altLang="zh-CN" sz="1800" i="1" dirty="0" err="1">
                <a:solidFill>
                  <a:srgbClr val="000000"/>
                </a:solidFill>
                <a:effectLst/>
                <a:latin typeface="CMMI7"/>
              </a:rPr>
              <a:t>ij</a:t>
            </a:r>
            <a:r>
              <a:rPr lang="en-US" altLang="zh-CN" sz="1800" i="1" dirty="0">
                <a:solidFill>
                  <a:srgbClr val="000000"/>
                </a:solidFill>
                <a:effectLst/>
                <a:latin typeface="CMMI7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MR10"/>
              </a:rPr>
              <a:t>= </a:t>
            </a:r>
            <a:r>
              <a:rPr lang="en-US" altLang="zh-CN" sz="1800" i="1" dirty="0" err="1">
                <a:solidFill>
                  <a:srgbClr val="000000"/>
                </a:solidFill>
                <a:effectLst/>
                <a:latin typeface="CMMI10"/>
              </a:rPr>
              <a:t>M</a:t>
            </a:r>
            <a:r>
              <a:rPr lang="en-US" altLang="zh-CN" sz="1800" i="1" dirty="0" err="1">
                <a:solidFill>
                  <a:srgbClr val="000000"/>
                </a:solidFill>
                <a:effectLst/>
                <a:latin typeface="CMMI7"/>
              </a:rPr>
              <a:t>i</a:t>
            </a:r>
            <a:r>
              <a:rPr lang="en-US" altLang="zh-CN" sz="1800" i="1" dirty="0" err="1">
                <a:solidFill>
                  <a:srgbClr val="000000"/>
                </a:solidFill>
                <a:effectLst/>
                <a:latin typeface="CMMI10"/>
              </a:rPr>
              <a:t>W</a:t>
            </a:r>
            <a:r>
              <a:rPr lang="en-US" altLang="zh-CN" sz="1800" i="1" dirty="0" err="1">
                <a:solidFill>
                  <a:srgbClr val="000000"/>
                </a:solidFill>
                <a:effectLst/>
                <a:latin typeface="CMMI7"/>
              </a:rPr>
              <a:t>ij</a:t>
            </a:r>
            <a:r>
              <a:rPr lang="en-US" altLang="zh-CN" sz="1800" i="1" dirty="0">
                <a:solidFill>
                  <a:srgbClr val="000000"/>
                </a:solidFill>
                <a:effectLst/>
                <a:latin typeface="CMMI7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NimbusRomNo9L-Regu"/>
              </a:rPr>
              <a:t>for the pose matrix of capsule </a:t>
            </a:r>
            <a:r>
              <a:rPr lang="en-US" altLang="zh-CN" sz="1800" i="1" dirty="0">
                <a:solidFill>
                  <a:srgbClr val="000000"/>
                </a:solidFill>
                <a:effectLst/>
                <a:latin typeface="CMMI10"/>
              </a:rPr>
              <a:t>j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NimbusRomNo9L-Regu"/>
              </a:rPr>
              <a:t>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19EBE-46F6-1B4A-B939-8F944DB13322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12834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b="0" i="0" dirty="0"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 the cost of describing the mean and variance of capsule j</a:t>
                </a:r>
              </a:p>
              <a:p>
                <a:r>
                  <a:rPr lang="en-US" altLang="zh-CN" b="0" i="0" dirty="0"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if the benefit </a:t>
                </a:r>
                <a:r>
                  <a:rPr lang="en-US" altLang="zh-CN" b="0" i="0" u="none" strike="noStrike" dirty="0" err="1">
                    <a:solidFill>
                      <a:srgbClr val="000000"/>
                    </a:solidFill>
                    <a:effectLst/>
                    <a:latin typeface="MathJax_Math-italic"/>
                  </a:rPr>
                  <a:t>bj</a:t>
                </a:r>
                <a:r>
                  <a:rPr lang="en-US" altLang="zh-CN" b="0" i="0" u="none" strike="noStrike" dirty="0" err="1"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bj</a:t>
                </a:r>
                <a:r>
                  <a:rPr lang="en-US" altLang="zh-CN" b="0" i="0" dirty="0"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 of representing datapoints by the parent capsule </a:t>
                </a:r>
                <a:r>
                  <a:rPr lang="en-US" altLang="zh-CN" b="0" i="0" u="none" strike="noStrike" dirty="0" err="1">
                    <a:solidFill>
                      <a:srgbClr val="000000"/>
                    </a:solidFill>
                    <a:effectLst/>
                    <a:latin typeface="MathJax_Math-italic"/>
                  </a:rPr>
                  <a:t>j</a:t>
                </a:r>
                <a:r>
                  <a:rPr lang="en-US" altLang="zh-CN" b="0" i="0" u="none" strike="noStrike" dirty="0" err="1"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j</a:t>
                </a:r>
                <a:r>
                  <a:rPr lang="en-US" altLang="zh-CN" b="0" i="0" dirty="0"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 outranks the cost caused by the discrepancy in their votes,</a:t>
                </a:r>
              </a:p>
              <a:p>
                <a:r>
                  <a:rPr lang="zh-CN" altLang="en-US" b="0" i="0" u="none" strike="noStrike" dirty="0">
                    <a:solidFill>
                      <a:srgbClr val="000000"/>
                    </a:solidFill>
                    <a:effectLst/>
                    <a:latin typeface="Helvetica" panose="020B0604020202020204" pitchFamily="34" charset="0"/>
                  </a:rPr>
                  <a:t>如果相似度大于一定阈值的话就季激活这个函数</a:t>
                </a:r>
                <a:endParaRPr lang="en-US" altLang="zh-CN" b="0" i="0" u="none" strike="noStrike" dirty="0">
                  <a:solidFill>
                    <a:srgbClr val="000000"/>
                  </a:solidFill>
                  <a:effectLst/>
                  <a:latin typeface="Helvetica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是</m:t>
                    </m:r>
                  </m:oMath>
                </a14:m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inverse temperature </a:t>
                </a:r>
                <a:r>
                  <a:rPr lang="en-US" altLang="zh-CN" sz="1200" b="0" i="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paramete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 </a:t>
                </a:r>
                <a:r>
                  <a:rPr lang="en-US" altLang="zh-CN" sz="1200" b="0" i="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rij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编号的，让、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lambda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变大，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b="0" i="0">
                    <a:latin typeface="Cambria Math" panose="02040503050406030204" pitchFamily="18" charset="0"/>
                  </a:rPr>
                  <a:t>𝜆</a:t>
                </a:r>
                <a:r>
                  <a:rPr lang="zh-CN" altLang="en-US" b="0" i="0">
                    <a:latin typeface="Cambria Math" panose="02040503050406030204" pitchFamily="18" charset="0"/>
                  </a:rPr>
                  <a:t>是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inverse temperature </a:t>
                </a:r>
                <a:r>
                  <a:rPr lang="en-US" altLang="zh-CN" sz="1200" b="0" i="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paramete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， </a:t>
                </a:r>
                <a:r>
                  <a:rPr lang="en-US" altLang="zh-CN" sz="1200" b="0" i="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rij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编号的，让、</a:t>
                </a:r>
                <a:r>
                  <a:rPr lang="en-US" altLang="zh-CN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lambda</a:t>
                </a:r>
                <a:r>
                  <a:rPr lang="zh-CN" altLang="en-US" sz="1200" b="0" i="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变大，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19EBE-46F6-1B4A-B939-8F944DB13322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75476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先对</a:t>
            </a:r>
            <a:r>
              <a:rPr lang="en-US" altLang="zh-CN" dirty="0"/>
              <a:t>r</a:t>
            </a:r>
            <a:r>
              <a:rPr lang="zh-CN" altLang="en-US" dirty="0"/>
              <a:t>进行均匀初始化，进行</a:t>
            </a:r>
            <a:r>
              <a:rPr lang="en-US" altLang="zh-CN" dirty="0"/>
              <a:t>M</a:t>
            </a:r>
            <a:r>
              <a:rPr lang="zh-CN" altLang="en-US" dirty="0"/>
              <a:t>步， 因为</a:t>
            </a:r>
            <a:r>
              <a:rPr lang="en-US" altLang="zh-CN" dirty="0"/>
              <a:t>ai</a:t>
            </a:r>
            <a:r>
              <a:rPr lang="zh-CN" altLang="en-US" dirty="0"/>
              <a:t>是已知的，对</a:t>
            </a:r>
            <a:r>
              <a:rPr lang="en-US" altLang="zh-CN" dirty="0" err="1"/>
              <a:t>rij</a:t>
            </a:r>
            <a:r>
              <a:rPr lang="zh-CN" altLang="en-US" dirty="0"/>
              <a:t>有影响，计算高斯模型的均值和方差，用</a:t>
            </a:r>
            <a:r>
              <a:rPr lang="en-US" altLang="zh-CN" dirty="0" err="1"/>
              <a:t>rij</a:t>
            </a:r>
            <a:r>
              <a:rPr lang="zh-CN" altLang="en-US" dirty="0"/>
              <a:t>做权重， 计算</a:t>
            </a:r>
            <a:r>
              <a:rPr lang="en-US" altLang="zh-CN" dirty="0"/>
              <a:t>cost</a:t>
            </a:r>
            <a:r>
              <a:rPr lang="zh-CN" altLang="en-US" dirty="0"/>
              <a:t>，计算</a:t>
            </a:r>
            <a:r>
              <a:rPr lang="en-US" altLang="zh-CN" dirty="0"/>
              <a:t>cost</a:t>
            </a:r>
            <a:r>
              <a:rPr lang="zh-CN" altLang="en-US" dirty="0"/>
              <a:t>和</a:t>
            </a:r>
            <a:r>
              <a:rPr lang="en-US" altLang="zh-CN" dirty="0" err="1"/>
              <a:t>aj</a:t>
            </a:r>
            <a:r>
              <a:rPr lang="zh-CN" altLang="en-US" dirty="0"/>
              <a:t>（</a:t>
            </a:r>
            <a:r>
              <a:rPr lang="en-US" altLang="zh-CN" dirty="0"/>
              <a:t>beta u </a:t>
            </a:r>
            <a:r>
              <a:rPr lang="zh-CN" altLang="en-US" dirty="0"/>
              <a:t>和 </a:t>
            </a:r>
            <a:r>
              <a:rPr lang="en-US" altLang="zh-CN" dirty="0"/>
              <a:t>a</a:t>
            </a:r>
            <a:r>
              <a:rPr lang="zh-CN" altLang="en-US" dirty="0"/>
              <a:t>是</a:t>
            </a:r>
            <a:r>
              <a:rPr lang="en-US" altLang="zh-CN" dirty="0"/>
              <a:t>bp</a:t>
            </a:r>
            <a:r>
              <a:rPr lang="zh-CN" altLang="en-US" dirty="0"/>
              <a:t>训练出来的）；进行</a:t>
            </a:r>
            <a:r>
              <a:rPr lang="en-US" altLang="zh-CN" dirty="0"/>
              <a:t>E</a:t>
            </a:r>
            <a:r>
              <a:rPr lang="zh-CN" altLang="en-US" dirty="0"/>
              <a:t>步骤，对所有维度计算得到极大似然估计值，得到</a:t>
            </a:r>
            <a:r>
              <a:rPr lang="en-US" altLang="zh-CN" dirty="0" err="1"/>
              <a:t>i</a:t>
            </a:r>
            <a:r>
              <a:rPr lang="zh-CN" altLang="en-US" dirty="0"/>
              <a:t>属于胶囊</a:t>
            </a:r>
            <a:r>
              <a:rPr lang="en-US" altLang="zh-CN" dirty="0"/>
              <a:t>j</a:t>
            </a:r>
            <a:r>
              <a:rPr lang="zh-CN" altLang="en-US" dirty="0"/>
              <a:t>的概率，对于所有</a:t>
            </a:r>
            <a:r>
              <a:rPr lang="en-US" altLang="zh-CN" dirty="0"/>
              <a:t>j</a:t>
            </a:r>
            <a:r>
              <a:rPr lang="zh-CN" altLang="en-US" dirty="0"/>
              <a:t>层的胶囊做归一化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19EBE-46F6-1B4A-B939-8F944DB13322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23122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胶囊</a:t>
            </a:r>
            <a:r>
              <a:rPr lang="en-US" altLang="zh-CN" dirty="0" err="1"/>
              <a:t>i</a:t>
            </a:r>
            <a:r>
              <a:rPr lang="zh-CN" altLang="en-US" dirty="0"/>
              <a:t>属于上层</a:t>
            </a:r>
            <a:r>
              <a:rPr lang="en-US" altLang="zh-CN" dirty="0"/>
              <a:t>j</a:t>
            </a:r>
            <a:r>
              <a:rPr lang="zh-CN" altLang="en-US" dirty="0"/>
              <a:t>的概率，主要受两个方面影响：</a:t>
            </a:r>
            <a:r>
              <a:rPr lang="en-US" altLang="zh-CN" dirty="0"/>
              <a:t>1. j</a:t>
            </a:r>
            <a:r>
              <a:rPr lang="zh-CN" altLang="en-US" dirty="0"/>
              <a:t>中是否存在</a:t>
            </a:r>
            <a:r>
              <a:rPr lang="en-US" altLang="zh-CN" dirty="0"/>
              <a:t>I </a:t>
            </a:r>
            <a:r>
              <a:rPr lang="zh-CN" altLang="en-US" dirty="0"/>
              <a:t>，</a:t>
            </a:r>
            <a:r>
              <a:rPr lang="en-US" altLang="zh-CN" dirty="0"/>
              <a:t>2. </a:t>
            </a:r>
            <a:r>
              <a:rPr lang="en-US" altLang="zh-CN" dirty="0" err="1"/>
              <a:t>i</a:t>
            </a:r>
            <a:r>
              <a:rPr lang="zh-CN" altLang="en-US" dirty="0"/>
              <a:t>是否被激活</a:t>
            </a:r>
            <a:endParaRPr lang="en-US" altLang="zh-CN" dirty="0"/>
          </a:p>
          <a:p>
            <a:r>
              <a:rPr lang="zh-CN" altLang="en-US" dirty="0"/>
              <a:t>对于</a:t>
            </a:r>
            <a:r>
              <a:rPr lang="en-US" altLang="zh-CN" dirty="0"/>
              <a:t>1</a:t>
            </a:r>
            <a:r>
              <a:rPr lang="zh-CN" altLang="en-US" dirty="0"/>
              <a:t>来说：又有两个方面的影响：</a:t>
            </a:r>
            <a:r>
              <a:rPr lang="en-US" altLang="zh-CN" dirty="0"/>
              <a:t>1</a:t>
            </a:r>
            <a:r>
              <a:rPr lang="zh-CN" altLang="en-US" dirty="0"/>
              <a:t>，与</a:t>
            </a:r>
            <a:r>
              <a:rPr lang="en-US" altLang="zh-CN" dirty="0"/>
              <a:t>j</a:t>
            </a:r>
            <a:r>
              <a:rPr lang="zh-CN" altLang="en-US" dirty="0"/>
              <a:t>的相似性，</a:t>
            </a:r>
            <a:r>
              <a:rPr lang="en-US" altLang="zh-CN" dirty="0"/>
              <a:t>2</a:t>
            </a:r>
            <a:r>
              <a:rPr lang="zh-CN" altLang="en-US" dirty="0"/>
              <a:t>，与</a:t>
            </a:r>
            <a:r>
              <a:rPr lang="en-US" altLang="zh-CN" dirty="0"/>
              <a:t>j</a:t>
            </a:r>
            <a:r>
              <a:rPr lang="zh-CN" altLang="en-US" dirty="0"/>
              <a:t>层别的胶囊不相似的地方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19EBE-46F6-1B4A-B939-8F944DB13322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40464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当</a:t>
            </a:r>
            <a:r>
              <a:rPr lang="en-US" altLang="zh-CN" dirty="0"/>
              <a:t>at</a:t>
            </a:r>
            <a:r>
              <a:rPr lang="zh-CN" altLang="en-US" dirty="0"/>
              <a:t>与</a:t>
            </a:r>
            <a:r>
              <a:rPr lang="en-US" altLang="zh-CN" dirty="0"/>
              <a:t>ai</a:t>
            </a:r>
            <a:r>
              <a:rPr lang="zh-CN" altLang="en-US" dirty="0"/>
              <a:t>间的</a:t>
            </a:r>
            <a:r>
              <a:rPr lang="en-US" altLang="zh-CN" dirty="0"/>
              <a:t>margin</a:t>
            </a:r>
            <a:r>
              <a:rPr lang="zh-CN" altLang="en-US" dirty="0"/>
              <a:t>小于</a:t>
            </a:r>
            <a:r>
              <a:rPr lang="en-US" altLang="zh-CN" dirty="0"/>
              <a:t>m</a:t>
            </a:r>
            <a:r>
              <a:rPr lang="zh-CN" altLang="en-US" dirty="0"/>
              <a:t>是，包括小于</a:t>
            </a:r>
            <a:r>
              <a:rPr lang="en-US" altLang="zh-CN" dirty="0"/>
              <a:t>0</a:t>
            </a:r>
            <a:r>
              <a:rPr lang="zh-CN" altLang="en-US" dirty="0"/>
              <a:t>，就平方这个误差，可以尽量拉开</a:t>
            </a:r>
            <a:r>
              <a:rPr lang="en-US" altLang="zh-CN" dirty="0"/>
              <a:t>at</a:t>
            </a:r>
            <a:r>
              <a:rPr lang="zh-CN" altLang="en-US" dirty="0"/>
              <a:t>与</a:t>
            </a:r>
            <a:r>
              <a:rPr lang="en-US" altLang="zh-CN" dirty="0"/>
              <a:t>ai</a:t>
            </a:r>
            <a:r>
              <a:rPr lang="zh-CN" altLang="en-US" dirty="0"/>
              <a:t>之间的差距。且</a:t>
            </a:r>
            <a:r>
              <a:rPr lang="en-US" altLang="zh-CN" dirty="0"/>
              <a:t>m</a:t>
            </a:r>
            <a:r>
              <a:rPr lang="zh-CN" altLang="en-US" dirty="0"/>
              <a:t>可以随着</a:t>
            </a:r>
            <a:r>
              <a:rPr lang="en-US" altLang="zh-CN" dirty="0"/>
              <a:t>epoch</a:t>
            </a:r>
            <a:r>
              <a:rPr lang="zh-CN" altLang="en-US" dirty="0"/>
              <a:t>动态调整，比如刚开始</a:t>
            </a:r>
            <a:r>
              <a:rPr lang="en-US" altLang="zh-CN" dirty="0"/>
              <a:t>0.2 </a:t>
            </a:r>
            <a:r>
              <a:rPr lang="zh-CN" altLang="en-US" dirty="0"/>
              <a:t>后随着递增</a:t>
            </a:r>
            <a:r>
              <a:rPr lang="en-US" altLang="zh-CN" dirty="0"/>
              <a:t>0.1</a:t>
            </a:r>
            <a:r>
              <a:rPr lang="zh-CN" altLang="en-US" dirty="0"/>
              <a:t>等，就会检查</a:t>
            </a:r>
            <a:r>
              <a:rPr lang="en-US" altLang="zh-CN" dirty="0"/>
              <a:t>dead capsule</a:t>
            </a:r>
            <a:r>
              <a:rPr lang="zh-CN" altLang="en-US" dirty="0"/>
              <a:t>的概率、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19EBE-46F6-1B4A-B939-8F944DB13322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62647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比如说，左边有</a:t>
            </a:r>
            <a:r>
              <a:rPr lang="en-US" altLang="zh-CN" dirty="0"/>
              <a:t>50</a:t>
            </a:r>
            <a:r>
              <a:rPr lang="zh-CN" altLang="en-US" dirty="0"/>
              <a:t>个胶囊，每个胶囊的输出是一个</a:t>
            </a:r>
            <a:r>
              <a:rPr lang="en-US" altLang="zh-CN" dirty="0"/>
              <a:t>vector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蓝色的</a:t>
            </a:r>
            <a:r>
              <a:rPr lang="en-US" altLang="zh-CN" dirty="0" err="1"/>
              <a:t>vectore</a:t>
            </a:r>
            <a:r>
              <a:rPr lang="zh-CN" altLang="en-US" dirty="0"/>
              <a:t>是找三角形的胶囊，黑色的</a:t>
            </a:r>
            <a:r>
              <a:rPr lang="en-US" altLang="zh-CN" dirty="0"/>
              <a:t>vector</a:t>
            </a:r>
            <a:r>
              <a:rPr lang="zh-CN" altLang="en-US" dirty="0"/>
              <a:t>是找矩形的将囊</a:t>
            </a:r>
            <a:endParaRPr lang="en-US" altLang="zh-CN" dirty="0"/>
          </a:p>
          <a:p>
            <a:r>
              <a:rPr lang="en-US" altLang="zh-CN" dirty="0"/>
              <a:t>vector</a:t>
            </a:r>
            <a:r>
              <a:rPr lang="zh-CN" altLang="en-US" dirty="0"/>
              <a:t>的长度表示存在的概率，可以看出只有两个地方的</a:t>
            </a:r>
            <a:r>
              <a:rPr lang="en-US" altLang="zh-CN" dirty="0"/>
              <a:t>vector</a:t>
            </a:r>
            <a:r>
              <a:rPr lang="zh-CN" altLang="en-US" dirty="0"/>
              <a:t>特别长 叫做</a:t>
            </a:r>
            <a:r>
              <a:rPr lang="en-US" altLang="zh-CN" dirty="0"/>
              <a:t>active vector</a:t>
            </a:r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19EBE-46F6-1B4A-B939-8F944DB13322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6137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那么如何从一副图像在得到这个</a:t>
            </a:r>
            <a:r>
              <a:rPr lang="en-US" altLang="zh-CN" dirty="0"/>
              <a:t>capsule</a:t>
            </a:r>
            <a:r>
              <a:rPr lang="zh-CN" altLang="en-US" dirty="0"/>
              <a:t>呢，可以用一堆</a:t>
            </a:r>
            <a:r>
              <a:rPr lang="en-US" altLang="zh-CN" dirty="0"/>
              <a:t>CNN</a:t>
            </a:r>
            <a:r>
              <a:rPr lang="zh-CN" altLang="en-US" dirty="0"/>
              <a:t>的</a:t>
            </a:r>
            <a:r>
              <a:rPr lang="en-US" altLang="zh-CN" dirty="0"/>
              <a:t>neuron</a:t>
            </a:r>
            <a:r>
              <a:rPr lang="zh-CN" altLang="en-US" dirty="0"/>
              <a:t>，把它们的输出集合一下得到几个</a:t>
            </a:r>
            <a:r>
              <a:rPr lang="en-US" altLang="zh-CN" dirty="0"/>
              <a:t>vector</a:t>
            </a:r>
          </a:p>
          <a:p>
            <a:r>
              <a:rPr lang="zh-CN" altLang="en-US" dirty="0"/>
              <a:t>比如说在</a:t>
            </a:r>
            <a:r>
              <a:rPr lang="en-US" altLang="zh-CN" dirty="0"/>
              <a:t>CNN</a:t>
            </a:r>
            <a:r>
              <a:rPr lang="zh-CN" altLang="en-US" dirty="0"/>
              <a:t>里面你有</a:t>
            </a:r>
            <a:r>
              <a:rPr lang="en-US" altLang="zh-CN" dirty="0"/>
              <a:t>18</a:t>
            </a:r>
            <a:r>
              <a:rPr lang="zh-CN" altLang="en-US" dirty="0"/>
              <a:t>个</a:t>
            </a:r>
            <a:r>
              <a:rPr lang="en-US" altLang="zh-CN" dirty="0"/>
              <a:t>neuron</a:t>
            </a:r>
            <a:r>
              <a:rPr lang="zh-CN" altLang="en-US" dirty="0"/>
              <a:t>，那对于每个位置都可以有</a:t>
            </a:r>
            <a:r>
              <a:rPr lang="en-US" altLang="zh-CN" dirty="0"/>
              <a:t>18</a:t>
            </a:r>
            <a:r>
              <a:rPr lang="zh-CN" altLang="en-US" dirty="0"/>
              <a:t>个输出，</a:t>
            </a:r>
            <a:r>
              <a:rPr lang="en-US" altLang="zh-CN" dirty="0"/>
              <a:t>reshape</a:t>
            </a:r>
            <a:r>
              <a:rPr lang="zh-CN" altLang="en-US" dirty="0"/>
              <a:t>一下成</a:t>
            </a:r>
            <a:r>
              <a:rPr lang="en-US" altLang="zh-CN" dirty="0"/>
              <a:t>2</a:t>
            </a:r>
            <a:r>
              <a:rPr lang="zh-CN" altLang="en-US" dirty="0"/>
              <a:t>*</a:t>
            </a:r>
            <a:r>
              <a:rPr lang="en-US" altLang="zh-CN" dirty="0"/>
              <a:t>9</a:t>
            </a:r>
            <a:r>
              <a:rPr lang="zh-CN" altLang="en-US" dirty="0"/>
              <a:t>，就可以得到</a:t>
            </a:r>
            <a:r>
              <a:rPr lang="en-US" altLang="zh-CN" dirty="0"/>
              <a:t>2</a:t>
            </a:r>
            <a:r>
              <a:rPr lang="zh-CN" altLang="en-US" dirty="0"/>
              <a:t>个</a:t>
            </a:r>
            <a:r>
              <a:rPr lang="en-US" altLang="zh-CN" dirty="0"/>
              <a:t>capsule</a:t>
            </a:r>
            <a:r>
              <a:rPr lang="zh-CN" altLang="en-US" dirty="0"/>
              <a:t>每个有</a:t>
            </a:r>
            <a:r>
              <a:rPr lang="en-US" altLang="zh-CN" dirty="0"/>
              <a:t>9</a:t>
            </a:r>
            <a:r>
              <a:rPr lang="zh-CN" altLang="en-US" dirty="0"/>
              <a:t>维的特征</a:t>
            </a:r>
            <a:endParaRPr lang="en-US" altLang="zh-CN" dirty="0"/>
          </a:p>
          <a:p>
            <a:r>
              <a:rPr lang="en-US" altLang="zh-CN" dirty="0" err="1"/>
              <a:t>Squansh</a:t>
            </a:r>
            <a:r>
              <a:rPr lang="zh-CN" altLang="en-US" dirty="0"/>
              <a:t>是因为这个</a:t>
            </a:r>
            <a:r>
              <a:rPr lang="en-US" altLang="zh-CN" dirty="0"/>
              <a:t>vector</a:t>
            </a:r>
            <a:r>
              <a:rPr lang="zh-CN" altLang="en-US" dirty="0"/>
              <a:t>的</a:t>
            </a:r>
            <a:r>
              <a:rPr lang="en-US" altLang="zh-CN" dirty="0"/>
              <a:t>length</a:t>
            </a:r>
            <a:r>
              <a:rPr lang="zh-CN" altLang="en-US" dirty="0"/>
              <a:t>代表概率，那么必须保证小于</a:t>
            </a:r>
            <a:r>
              <a:rPr lang="en-US" altLang="zh-CN" dirty="0"/>
              <a:t>1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19EBE-46F6-1B4A-B939-8F944DB13322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3901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重要的特征是保存了</a:t>
            </a:r>
            <a:r>
              <a:rPr lang="en-US" altLang="zh-CN" dirty="0"/>
              <a:t>detailed information</a:t>
            </a:r>
            <a:r>
              <a:rPr lang="zh-CN" altLang="en-US" dirty="0"/>
              <a:t>， 比如稍微转下，这个</a:t>
            </a:r>
            <a:r>
              <a:rPr lang="en-US" altLang="zh-CN" dirty="0"/>
              <a:t>vector</a:t>
            </a:r>
            <a:r>
              <a:rPr lang="zh-CN" altLang="en-US" dirty="0"/>
              <a:t>会变化</a:t>
            </a:r>
            <a:endParaRPr lang="en-US" altLang="zh-CN" dirty="0"/>
          </a:p>
          <a:p>
            <a:r>
              <a:rPr lang="zh-CN" altLang="en-US" dirty="0"/>
              <a:t>但是对于</a:t>
            </a:r>
            <a:r>
              <a:rPr lang="en-US" altLang="zh-CN" dirty="0"/>
              <a:t>CNN</a:t>
            </a:r>
            <a:r>
              <a:rPr lang="zh-CN" altLang="en-US" dirty="0"/>
              <a:t>来说，有</a:t>
            </a:r>
            <a:r>
              <a:rPr lang="en-US" altLang="zh-CN" dirty="0"/>
              <a:t>pooling layer </a:t>
            </a:r>
            <a:r>
              <a:rPr lang="zh-CN" altLang="en-US" dirty="0"/>
              <a:t>，会损失信息，输出是一样的额。也就是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19EBE-46F6-1B4A-B939-8F944DB13322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05142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Capsulenet</a:t>
            </a:r>
            <a:r>
              <a:rPr lang="zh-CN" altLang="en-US" dirty="0"/>
              <a:t>，所以他的信息也是一层一层传递的，同样的</a:t>
            </a:r>
            <a:r>
              <a:rPr lang="en-US" altLang="zh-CN" dirty="0"/>
              <a:t>part</a:t>
            </a:r>
            <a:r>
              <a:rPr lang="zh-CN" altLang="en-US" dirty="0"/>
              <a:t>可以组成不同的上层</a:t>
            </a:r>
            <a:r>
              <a:rPr lang="en-US" altLang="zh-CN" dirty="0"/>
              <a:t>capsule</a:t>
            </a:r>
            <a:r>
              <a:rPr lang="zh-CN" altLang="en-US" dirty="0"/>
              <a:t>，假设上层是</a:t>
            </a:r>
            <a:r>
              <a:rPr lang="en-US" altLang="zh-CN" dirty="0"/>
              <a:t>2</a:t>
            </a:r>
            <a:r>
              <a:rPr lang="zh-CN" altLang="en-US" dirty="0"/>
              <a:t>个</a:t>
            </a:r>
            <a:r>
              <a:rPr lang="en-US" altLang="zh-CN" dirty="0"/>
              <a:t>capsule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19EBE-46F6-1B4A-B939-8F944DB13322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2376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如何得到下一层呢，非常直觉的做法就是根据</a:t>
            </a:r>
            <a:r>
              <a:rPr lang="en-US" altLang="zh-CN" dirty="0"/>
              <a:t>active vector</a:t>
            </a:r>
            <a:r>
              <a:rPr lang="zh-CN" altLang="en-US" dirty="0"/>
              <a:t>中的位置信息能，算出下一层的</a:t>
            </a:r>
            <a:r>
              <a:rPr lang="en-US" altLang="zh-CN" dirty="0"/>
              <a:t>active vector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19EBE-46F6-1B4A-B939-8F944DB13322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6382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根据这个矩阵的方向，可以</a:t>
            </a:r>
            <a:r>
              <a:rPr lang="en-US" altLang="zh-CN" dirty="0"/>
              <a:t>predict</a:t>
            </a:r>
            <a:r>
              <a:rPr lang="zh-CN" altLang="en-US" dirty="0"/>
              <a:t>一下层的</a:t>
            </a:r>
            <a:r>
              <a:rPr lang="en-US" altLang="zh-CN" dirty="0"/>
              <a:t>object</a:t>
            </a:r>
            <a:r>
              <a:rPr lang="zh-CN" altLang="en-US" dirty="0"/>
              <a:t>的方向，</a:t>
            </a:r>
            <a:r>
              <a:rPr lang="en-US" altLang="zh-CN" dirty="0"/>
              <a:t>W</a:t>
            </a:r>
            <a:r>
              <a:rPr lang="zh-CN" altLang="en-US" dirty="0"/>
              <a:t>表示的是</a:t>
            </a:r>
            <a:r>
              <a:rPr lang="en-US" altLang="zh-CN" dirty="0"/>
              <a:t>part-whole relationship</a:t>
            </a:r>
            <a:r>
              <a:rPr lang="zh-CN" altLang="en-US" dirty="0"/>
              <a:t>，可以通过</a:t>
            </a:r>
            <a:r>
              <a:rPr lang="en-US" altLang="zh-CN" dirty="0"/>
              <a:t>bp</a:t>
            </a:r>
            <a:r>
              <a:rPr lang="zh-CN" altLang="en-US" dirty="0"/>
              <a:t>学习到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19EBE-46F6-1B4A-B939-8F944DB13322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0756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通过三角形也可以预测出</a:t>
            </a:r>
            <a:r>
              <a:rPr lang="en-US" altLang="zh-CN" dirty="0"/>
              <a:t>whole</a:t>
            </a:r>
            <a:r>
              <a:rPr lang="zh-CN" altLang="en-US" dirty="0"/>
              <a:t>的位置和形状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19EBE-46F6-1B4A-B939-8F944DB13322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8231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A8045-A205-C64E-9347-2EFB885CAA75}" type="datetimeFigureOut">
              <a:rPr kumimoji="1" lang="zh-CN" altLang="en-US" smtClean="0"/>
              <a:t>2020/9/15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5549-8AF1-0446-AED0-F67BEC942D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780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A8045-A205-C64E-9347-2EFB885CAA75}" type="datetimeFigureOut">
              <a:rPr kumimoji="1" lang="zh-CN" altLang="en-US" smtClean="0"/>
              <a:t>2020/9/15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5549-8AF1-0446-AED0-F67BEC942D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7566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A8045-A205-C64E-9347-2EFB885CAA75}" type="datetimeFigureOut">
              <a:rPr kumimoji="1" lang="zh-CN" altLang="en-US" smtClean="0"/>
              <a:t>2020/9/15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5549-8AF1-0446-AED0-F67BEC942D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0664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A8045-A205-C64E-9347-2EFB885CAA75}" type="datetimeFigureOut">
              <a:rPr kumimoji="1" lang="zh-CN" altLang="en-US" smtClean="0"/>
              <a:t>2020/9/15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5549-8AF1-0446-AED0-F67BEC942D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1404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A8045-A205-C64E-9347-2EFB885CAA75}" type="datetimeFigureOut">
              <a:rPr kumimoji="1" lang="zh-CN" altLang="en-US" smtClean="0"/>
              <a:t>2020/9/15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5549-8AF1-0446-AED0-F67BEC942D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2302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A8045-A205-C64E-9347-2EFB885CAA75}" type="datetimeFigureOut">
              <a:rPr kumimoji="1" lang="zh-CN" altLang="en-US" smtClean="0"/>
              <a:t>2020/9/15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5549-8AF1-0446-AED0-F67BEC942D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2287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A8045-A205-C64E-9347-2EFB885CAA75}" type="datetimeFigureOut">
              <a:rPr kumimoji="1" lang="zh-CN" altLang="en-US" smtClean="0"/>
              <a:t>2020/9/15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5549-8AF1-0446-AED0-F67BEC942D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9892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A8045-A205-C64E-9347-2EFB885CAA75}" type="datetimeFigureOut">
              <a:rPr kumimoji="1" lang="zh-CN" altLang="en-US" smtClean="0"/>
              <a:t>2020/9/15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5549-8AF1-0446-AED0-F67BEC942D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4459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A8045-A205-C64E-9347-2EFB885CAA75}" type="datetimeFigureOut">
              <a:rPr kumimoji="1" lang="zh-CN" altLang="en-US" smtClean="0"/>
              <a:t>2020/9/15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5549-8AF1-0446-AED0-F67BEC942D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83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A8045-A205-C64E-9347-2EFB885CAA75}" type="datetimeFigureOut">
              <a:rPr kumimoji="1" lang="zh-CN" altLang="en-US" smtClean="0"/>
              <a:t>2020/9/15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5549-8AF1-0446-AED0-F67BEC942D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1763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zh-CN" altLang="en-US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A8045-A205-C64E-9347-2EFB885CAA75}" type="datetimeFigureOut">
              <a:rPr kumimoji="1" lang="zh-CN" altLang="en-US" smtClean="0"/>
              <a:t>2020/9/15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5549-8AF1-0446-AED0-F67BEC942D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275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1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212980"/>
            <a:ext cx="10515600" cy="4963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1A8045-A205-C64E-9347-2EFB885CAA75}" type="datetimeFigureOut">
              <a:rPr kumimoji="1" lang="zh-CN" altLang="en-US" smtClean="0"/>
              <a:t>2020/9/15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C5549-8AF1-0446-AED0-F67BEC942D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6350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Microsoft YaHei" charset="-122"/>
          <a:ea typeface="Microsoft YaHei" charset="-122"/>
          <a:cs typeface="Microsoft YaHei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6.png"/><Relationship Id="rId5" Type="http://schemas.openxmlformats.org/officeDocument/2006/relationships/image" Target="../media/image34.wmf"/><Relationship Id="rId4" Type="http://schemas.openxmlformats.org/officeDocument/2006/relationships/oleObject" Target="../embeddings/oleObject1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4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42.png"/><Relationship Id="rId4" Type="http://schemas.openxmlformats.org/officeDocument/2006/relationships/image" Target="../media/image38.png"/><Relationship Id="rId9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51692" y="1577086"/>
            <a:ext cx="11499948" cy="88868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br>
              <a:rPr lang="en-US" altLang="zh-CN" sz="4800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</a:rPr>
              <a:t>Capsule Network</a:t>
            </a:r>
            <a:endParaRPr lang="en-US" altLang="zh-CN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422710"/>
            <a:ext cx="9144000" cy="1505650"/>
          </a:xfrm>
        </p:spPr>
        <p:txBody>
          <a:bodyPr>
            <a:normAutofit/>
          </a:bodyPr>
          <a:lstStyle/>
          <a:p>
            <a:r>
              <a:rPr kumimoji="1" lang="zh-CN" altLang="en-US" sz="2800" b="1" u="sng" dirty="0"/>
              <a:t>汇报人：孙华琴</a:t>
            </a:r>
            <a:endParaRPr kumimoji="1" lang="en-US" altLang="zh-CN" sz="2800" b="1" u="sng" dirty="0"/>
          </a:p>
          <a:p>
            <a:r>
              <a:rPr kumimoji="1" lang="zh-CN" altLang="en-US" sz="2800" b="1" u="sng" dirty="0"/>
              <a:t>日期：</a:t>
            </a:r>
            <a:r>
              <a:rPr kumimoji="1" lang="en-US" altLang="zh-CN" sz="2800" b="1" u="sng" dirty="0"/>
              <a:t>2020</a:t>
            </a:r>
            <a:r>
              <a:rPr kumimoji="1" lang="zh-CN" altLang="en-US" sz="2800" b="1" u="sng" dirty="0"/>
              <a:t>年</a:t>
            </a:r>
            <a:r>
              <a:rPr kumimoji="1" lang="en-US" altLang="zh-CN" sz="2800" b="1" u="sng" dirty="0"/>
              <a:t>9</a:t>
            </a:r>
            <a:r>
              <a:rPr kumimoji="1" lang="zh-CN" altLang="en-US" sz="2800" b="1" u="sng" dirty="0"/>
              <a:t>月</a:t>
            </a:r>
            <a:endParaRPr kumimoji="1" lang="en-US" altLang="zh-CN" sz="2800" b="1" u="sng" dirty="0"/>
          </a:p>
        </p:txBody>
      </p:sp>
    </p:spTree>
    <p:extLst>
      <p:ext uri="{BB962C8B-B14F-4D97-AF65-F5344CB8AC3E}">
        <p14:creationId xmlns:p14="http://schemas.microsoft.com/office/powerpoint/2010/main" val="15169868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kumimoji="1" lang="en-US" altLang="zh-CN" dirty="0"/>
              <a:t>Routing by</a:t>
            </a:r>
            <a:r>
              <a:rPr kumimoji="1" lang="zh-CN" altLang="en-US" dirty="0"/>
              <a:t> </a:t>
            </a:r>
            <a:r>
              <a:rPr kumimoji="1" lang="en-US" altLang="zh-CN" dirty="0"/>
              <a:t>agreement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4C71FA-084E-44C9-B6F2-A7D142D40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1688368"/>
            <a:ext cx="11353800" cy="44743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F7BE5B6-15C1-4BCC-9236-C2968CB14F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7163" y="1449536"/>
            <a:ext cx="2128837" cy="705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99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1530852" cy="661242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How the vector inputs and outputs of a capsule are computed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32180" y="4892165"/>
            <a:ext cx="10185400" cy="661242"/>
          </a:xfrm>
        </p:spPr>
        <p:txBody>
          <a:bodyPr/>
          <a:lstStyle/>
          <a:p>
            <a:pPr lvl="1">
              <a:lnSpc>
                <a:spcPct val="150000"/>
              </a:lnSpc>
            </a:pPr>
            <a:endParaRPr kumimoji="1" lang="en-US" altLang="zh-CN" b="1" dirty="0"/>
          </a:p>
          <a:p>
            <a:pPr>
              <a:lnSpc>
                <a:spcPct val="150000"/>
              </a:lnSpc>
            </a:pPr>
            <a:endParaRPr kumimoji="1" lang="en-US" altLang="zh-CN" sz="2000" b="1" dirty="0"/>
          </a:p>
          <a:p>
            <a:pPr>
              <a:lnSpc>
                <a:spcPct val="150000"/>
              </a:lnSpc>
            </a:pPr>
            <a:endParaRPr kumimoji="1" lang="en-US" altLang="zh-CN" sz="2000" dirty="0"/>
          </a:p>
          <a:p>
            <a:pPr lvl="2">
              <a:lnSpc>
                <a:spcPct val="150000"/>
              </a:lnSpc>
            </a:pPr>
            <a:endParaRPr kumimoji="1" lang="en-US" altLang="zh-CN" dirty="0"/>
          </a:p>
          <a:p>
            <a:pPr lvl="1">
              <a:lnSpc>
                <a:spcPct val="150000"/>
              </a:lnSpc>
            </a:pPr>
            <a:endParaRPr kumimoji="1" lang="zh-CN" altLang="en-US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C19B329C-0246-4C04-AD3B-6FA2EAAC51DB}"/>
              </a:ext>
            </a:extLst>
          </p:cNvPr>
          <p:cNvSpPr txBox="1">
            <a:spLocks/>
          </p:cNvSpPr>
          <p:nvPr/>
        </p:nvSpPr>
        <p:spPr>
          <a:xfrm>
            <a:off x="838200" y="1304593"/>
            <a:ext cx="10869706" cy="5912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kumimoji="1" lang="en-US" altLang="zh-CN" dirty="0"/>
          </a:p>
          <a:p>
            <a:pPr>
              <a:lnSpc>
                <a:spcPct val="150000"/>
              </a:lnSpc>
            </a:pPr>
            <a:endParaRPr kumimoji="1" lang="en-US" altLang="zh-CN" b="1" dirty="0"/>
          </a:p>
          <a:p>
            <a:pPr>
              <a:lnSpc>
                <a:spcPct val="150000"/>
              </a:lnSpc>
            </a:pPr>
            <a:endParaRPr kumimoji="1" lang="en-US" altLang="zh-CN" b="1" dirty="0"/>
          </a:p>
          <a:p>
            <a:pPr>
              <a:lnSpc>
                <a:spcPct val="150000"/>
              </a:lnSpc>
            </a:pPr>
            <a:endParaRPr kumimoji="1" lang="en-US" altLang="zh-CN" b="1" dirty="0"/>
          </a:p>
          <a:p>
            <a:pPr>
              <a:lnSpc>
                <a:spcPct val="150000"/>
              </a:lnSpc>
            </a:pPr>
            <a:endParaRPr kumimoji="1" lang="en-US" altLang="zh-CN" b="1" dirty="0"/>
          </a:p>
          <a:p>
            <a:pPr>
              <a:lnSpc>
                <a:spcPct val="150000"/>
              </a:lnSpc>
            </a:pPr>
            <a:endParaRPr kumimoji="1" lang="en-US" altLang="zh-CN" b="1" dirty="0"/>
          </a:p>
          <a:p>
            <a:pPr marL="0" indent="0">
              <a:lnSpc>
                <a:spcPct val="150000"/>
              </a:lnSpc>
              <a:buNone/>
            </a:pPr>
            <a:endParaRPr kumimoji="1" lang="zh-CN" altLang="en-US" dirty="0"/>
          </a:p>
          <a:p>
            <a:pPr>
              <a:lnSpc>
                <a:spcPct val="150000"/>
              </a:lnSpc>
            </a:pPr>
            <a:endParaRPr kumimoji="1" lang="en-US" altLang="zh-CN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4F17C8D-6191-4296-8B89-1C06973A09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56" y="1543792"/>
            <a:ext cx="7946882" cy="409240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F70812D-3A68-4D5C-A272-3B52CC658B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0954" y="729467"/>
            <a:ext cx="4926952" cy="87202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7E50B13-D450-4AC3-8EDE-227BB0D483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4117" y="1895051"/>
            <a:ext cx="2977535" cy="107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12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Dynamic routing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32180" y="4892165"/>
            <a:ext cx="10185400" cy="661242"/>
          </a:xfrm>
        </p:spPr>
        <p:txBody>
          <a:bodyPr/>
          <a:lstStyle/>
          <a:p>
            <a:pPr lvl="1">
              <a:lnSpc>
                <a:spcPct val="150000"/>
              </a:lnSpc>
            </a:pPr>
            <a:endParaRPr kumimoji="1" lang="en-US" altLang="zh-CN" b="1" dirty="0"/>
          </a:p>
          <a:p>
            <a:pPr>
              <a:lnSpc>
                <a:spcPct val="150000"/>
              </a:lnSpc>
            </a:pPr>
            <a:endParaRPr kumimoji="1" lang="en-US" altLang="zh-CN" sz="2000" b="1" dirty="0"/>
          </a:p>
          <a:p>
            <a:pPr>
              <a:lnSpc>
                <a:spcPct val="150000"/>
              </a:lnSpc>
            </a:pPr>
            <a:endParaRPr kumimoji="1" lang="en-US" altLang="zh-CN" sz="2000" dirty="0"/>
          </a:p>
          <a:p>
            <a:pPr lvl="2">
              <a:lnSpc>
                <a:spcPct val="150000"/>
              </a:lnSpc>
            </a:pPr>
            <a:endParaRPr kumimoji="1" lang="en-US" altLang="zh-CN" dirty="0"/>
          </a:p>
          <a:p>
            <a:pPr lvl="1">
              <a:lnSpc>
                <a:spcPct val="150000"/>
              </a:lnSpc>
            </a:pP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C19B329C-0246-4C04-AD3B-6FA2EAAC51D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15363" y="1775749"/>
                <a:ext cx="6224980" cy="124086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kumimoji="1" lang="en-US" altLang="zh-CN" sz="2000" dirty="0"/>
                  <a:t>Agreement : </a:t>
                </a:r>
                <a:r>
                  <a:rPr kumimoji="1" lang="fr-FR" altLang="zh-CN" sz="2000" dirty="0"/>
                  <a:t> scalar product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fr-FR" altLang="zh-CN" sz="20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fr-FR" altLang="zh-CN" sz="2000" i="1" dirty="0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kumimoji="1" lang="fr-FR" altLang="zh-CN" sz="2000" i="1" dirty="0" smtClean="0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kumimoji="1"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fr-FR" altLang="zh-CN" sz="2000" i="1" dirty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fr-FR" altLang="zh-CN" sz="200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kumimoji="1" lang="fr-FR" altLang="zh-CN" sz="2000" i="1" dirty="0" smtClean="0">
                        <a:latin typeface="Cambria Math" panose="02040503050406030204" pitchFamily="18" charset="0"/>
                      </a:rPr>
                      <m:t> .</m:t>
                    </m:r>
                    <m:r>
                      <a:rPr kumimoji="1" lang="fr-FR" altLang="zh-CN" sz="2000" i="1" dirty="0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kumimoji="1" lang="en-US" altLang="zh-CN" sz="2000" b="0" i="1" dirty="0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kumimoji="1" lang="en-US" altLang="zh-CN" sz="2000" b="0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1" lang="en-US" altLang="zh-CN" sz="2000" b="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kumimoji="1" lang="en-US" altLang="zh-CN" sz="20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1" lang="en-US" altLang="zh-CN" sz="20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1" lang="en-US" altLang="zh-CN" b="1" dirty="0"/>
              </a:p>
              <a:p>
                <a:pPr>
                  <a:lnSpc>
                    <a:spcPct val="150000"/>
                  </a:lnSpc>
                </a:pPr>
                <a:endParaRPr kumimoji="1" lang="en-US" altLang="zh-CN" b="1" dirty="0"/>
              </a:p>
              <a:p>
                <a:pPr>
                  <a:lnSpc>
                    <a:spcPct val="150000"/>
                  </a:lnSpc>
                </a:pPr>
                <a:endParaRPr kumimoji="1" lang="en-US" altLang="zh-CN" b="1" dirty="0"/>
              </a:p>
              <a:p>
                <a:pPr>
                  <a:lnSpc>
                    <a:spcPct val="150000"/>
                  </a:lnSpc>
                </a:pPr>
                <a:endParaRPr kumimoji="1" lang="en-US" altLang="zh-CN" b="1" dirty="0"/>
              </a:p>
              <a:p>
                <a:pPr>
                  <a:lnSpc>
                    <a:spcPct val="150000"/>
                  </a:lnSpc>
                </a:pPr>
                <a:endParaRPr kumimoji="1" lang="en-US" altLang="zh-CN" b="1" dirty="0"/>
              </a:p>
              <a:p>
                <a:pPr>
                  <a:lnSpc>
                    <a:spcPct val="150000"/>
                  </a:lnSpc>
                </a:pPr>
                <a:endParaRPr kumimoji="1" lang="en-US" altLang="zh-CN" b="1" dirty="0"/>
              </a:p>
              <a:p>
                <a:pPr marL="0" indent="0">
                  <a:lnSpc>
                    <a:spcPct val="150000"/>
                  </a:lnSpc>
                  <a:buNone/>
                </a:pPr>
                <a:endParaRPr kumimoji="1" lang="zh-CN" altLang="en-US" dirty="0"/>
              </a:p>
              <a:p>
                <a:pPr>
                  <a:lnSpc>
                    <a:spcPct val="150000"/>
                  </a:lnSpc>
                </a:pPr>
                <a:endParaRPr kumimoji="1" lang="en-US" altLang="zh-CN" b="1" dirty="0"/>
              </a:p>
            </p:txBody>
          </p:sp>
        </mc:Choice>
        <mc:Fallback>
          <p:sp>
            <p:nvSpPr>
              <p:cNvPr id="10" name="内容占位符 2">
                <a:extLst>
                  <a:ext uri="{FF2B5EF4-FFF2-40B4-BE49-F238E27FC236}">
                    <a16:creationId xmlns:a16="http://schemas.microsoft.com/office/drawing/2014/main" id="{C19B329C-0246-4C04-AD3B-6FA2EAAC51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363" y="1775749"/>
                <a:ext cx="6224980" cy="1240860"/>
              </a:xfrm>
              <a:prstGeom prst="rect">
                <a:avLst/>
              </a:prstGeom>
              <a:blipFill>
                <a:blip r:embed="rId3"/>
                <a:stretch>
                  <a:fillRect l="-8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CF817D39-CEC7-462A-ADE0-905402828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527" y="3439411"/>
            <a:ext cx="9748195" cy="295436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6A67C6B-CBF8-48EF-A292-791F0C87EC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180" y="1010251"/>
            <a:ext cx="4786672" cy="251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4102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Routing-by-agreement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32180" y="4892165"/>
            <a:ext cx="10185400" cy="661242"/>
          </a:xfrm>
        </p:spPr>
        <p:txBody>
          <a:bodyPr/>
          <a:lstStyle/>
          <a:p>
            <a:pPr lvl="1">
              <a:lnSpc>
                <a:spcPct val="150000"/>
              </a:lnSpc>
            </a:pPr>
            <a:endParaRPr kumimoji="1" lang="en-US" altLang="zh-CN" b="1" dirty="0"/>
          </a:p>
          <a:p>
            <a:pPr>
              <a:lnSpc>
                <a:spcPct val="150000"/>
              </a:lnSpc>
            </a:pPr>
            <a:endParaRPr kumimoji="1" lang="en-US" altLang="zh-CN" sz="2000" b="1" dirty="0"/>
          </a:p>
          <a:p>
            <a:pPr>
              <a:lnSpc>
                <a:spcPct val="150000"/>
              </a:lnSpc>
            </a:pPr>
            <a:endParaRPr kumimoji="1" lang="en-US" altLang="zh-CN" sz="2000" dirty="0"/>
          </a:p>
          <a:p>
            <a:pPr lvl="2">
              <a:lnSpc>
                <a:spcPct val="150000"/>
              </a:lnSpc>
            </a:pPr>
            <a:endParaRPr kumimoji="1" lang="en-US" altLang="zh-CN" dirty="0"/>
          </a:p>
          <a:p>
            <a:pPr lvl="1">
              <a:lnSpc>
                <a:spcPct val="150000"/>
              </a:lnSpc>
            </a:pP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9DF6F1-8F6D-4D34-A796-054E56A94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275" y="1221465"/>
            <a:ext cx="7235969" cy="54175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EED2252-6824-4F8D-B76E-49133CC277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943" t="31732" r="5623" b="6371"/>
          <a:stretch/>
        </p:blipFill>
        <p:spPr>
          <a:xfrm>
            <a:off x="148409" y="1304593"/>
            <a:ext cx="5042191" cy="15096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E72173C-A43F-4C49-8721-71F5FE54D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29000"/>
            <a:ext cx="4786672" cy="251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43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kumimoji="1" lang="en-US" altLang="zh-CN" dirty="0"/>
              <a:t>Routing by</a:t>
            </a:r>
            <a:r>
              <a:rPr kumimoji="1" lang="zh-CN" altLang="en-US" dirty="0"/>
              <a:t> </a:t>
            </a:r>
            <a:r>
              <a:rPr kumimoji="1" lang="en-US" altLang="zh-CN" dirty="0"/>
              <a:t>agreement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30EB270-D336-4DFC-AC86-410FFBE8B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4987AC7-8D4F-4B28-8379-E8BD11F95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88" y="1212980"/>
            <a:ext cx="11848423" cy="459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601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kumimoji="1" lang="en-US" altLang="zh-CN" dirty="0"/>
              <a:t>Predict Next Layer’s Output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30EB270-D336-4DFC-AC86-410FFBE8B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FEAB77-7BB6-494D-B710-DCED8CADB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2980"/>
            <a:ext cx="12192000" cy="487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77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kumimoji="1" lang="en-US" altLang="zh-CN" dirty="0"/>
              <a:t>Predict Next Layer’s Output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30EB270-D336-4DFC-AC86-410FFBE8B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8D1C36-3E16-416B-81D2-C70E7AC45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6617"/>
            <a:ext cx="12175233" cy="485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715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kumimoji="1" lang="en-US" altLang="zh-CN" dirty="0"/>
              <a:t>Predict Next Layer’s Output</a:t>
            </a:r>
            <a:endParaRPr kumimoji="1"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E30EB270-D336-4DFC-AC86-410FFBE8B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72A571-7C10-49A5-B932-00D7FD33B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593" y="1212980"/>
            <a:ext cx="11936814" cy="4716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798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kumimoji="1" lang="en-US" altLang="zh-CN" dirty="0"/>
              <a:t>Loss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2981"/>
            <a:ext cx="8661401" cy="3513960"/>
          </a:xfrm>
        </p:spPr>
        <p:txBody>
          <a:bodyPr/>
          <a:lstStyle/>
          <a:p>
            <a:pPr lvl="2">
              <a:lnSpc>
                <a:spcPct val="150000"/>
              </a:lnSpc>
            </a:pPr>
            <a:endParaRPr kumimoji="1" lang="en-US" altLang="zh-CN" dirty="0"/>
          </a:p>
          <a:p>
            <a:pPr lvl="1">
              <a:lnSpc>
                <a:spcPct val="150000"/>
              </a:lnSpc>
            </a:pPr>
            <a:endParaRPr kumimoji="1" lang="zh-CN" altLang="en-US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467BAC80-D5C5-42C2-A4DC-D9F75FA3E2C2}"/>
              </a:ext>
            </a:extLst>
          </p:cNvPr>
          <p:cNvSpPr txBox="1">
            <a:spLocks/>
          </p:cNvSpPr>
          <p:nvPr/>
        </p:nvSpPr>
        <p:spPr>
          <a:xfrm>
            <a:off x="838200" y="1212980"/>
            <a:ext cx="10683240" cy="5279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r>
              <a:rPr kumimoji="1" lang="en-US" altLang="zh-CN" dirty="0"/>
              <a:t>Could use </a:t>
            </a:r>
            <a:r>
              <a:rPr kumimoji="1" lang="en-US" altLang="zh-CN" dirty="0" err="1"/>
              <a:t>softmax</a:t>
            </a:r>
            <a:r>
              <a:rPr kumimoji="1" lang="en-US" altLang="zh-CN" dirty="0"/>
              <a:t> using the length of vector </a:t>
            </a:r>
          </a:p>
          <a:p>
            <a:pPr lvl="1">
              <a:lnSpc>
                <a:spcPct val="150000"/>
              </a:lnSpc>
            </a:pPr>
            <a:r>
              <a:rPr kumimoji="1" lang="en-US" altLang="zh-CN" dirty="0"/>
              <a:t>In the paper</a:t>
            </a:r>
          </a:p>
          <a:p>
            <a:pPr lvl="2">
              <a:lnSpc>
                <a:spcPct val="150000"/>
              </a:lnSpc>
            </a:pPr>
            <a:r>
              <a:rPr kumimoji="1" lang="en-US" altLang="zh-CN" sz="1800" dirty="0" err="1"/>
              <a:t>mutiClass</a:t>
            </a:r>
            <a:r>
              <a:rPr kumimoji="1" lang="en-US" altLang="zh-CN" sz="1800" dirty="0"/>
              <a:t> detector </a:t>
            </a:r>
          </a:p>
          <a:p>
            <a:pPr lvl="2">
              <a:lnSpc>
                <a:spcPct val="150000"/>
              </a:lnSpc>
            </a:pPr>
            <a:r>
              <a:rPr kumimoji="1" lang="en-US" altLang="zh-CN" sz="1800" dirty="0"/>
              <a:t>Class k, Tk = 1 </a:t>
            </a:r>
            <a:r>
              <a:rPr kumimoji="1" lang="en-US" altLang="zh-CN" sz="1800" dirty="0" err="1"/>
              <a:t>iff</a:t>
            </a:r>
            <a:r>
              <a:rPr kumimoji="1" lang="en-US" altLang="zh-CN" sz="1800" dirty="0"/>
              <a:t> a digit of class k is present3 and m+ = 0.9 and mm = 0.1.</a:t>
            </a:r>
          </a:p>
          <a:p>
            <a:pPr lvl="1">
              <a:lnSpc>
                <a:spcPct val="150000"/>
              </a:lnSpc>
            </a:pPr>
            <a:endParaRPr kumimoji="1" lang="en-US" altLang="zh-CN" b="1" dirty="0"/>
          </a:p>
          <a:p>
            <a:pPr lvl="1">
              <a:lnSpc>
                <a:spcPct val="150000"/>
              </a:lnSpc>
            </a:pPr>
            <a:endParaRPr kumimoji="1" lang="en-US" altLang="zh-CN" b="1" dirty="0"/>
          </a:p>
          <a:p>
            <a:pPr lvl="1">
              <a:lnSpc>
                <a:spcPct val="150000"/>
              </a:lnSpc>
            </a:pPr>
            <a:endParaRPr kumimoji="1" lang="en-US" altLang="zh-CN" b="1" dirty="0"/>
          </a:p>
          <a:p>
            <a:pPr>
              <a:lnSpc>
                <a:spcPct val="150000"/>
              </a:lnSpc>
            </a:pPr>
            <a:endParaRPr kumimoji="1" lang="en-US" altLang="zh-CN" sz="2000" b="1" dirty="0"/>
          </a:p>
          <a:p>
            <a:pPr>
              <a:lnSpc>
                <a:spcPct val="150000"/>
              </a:lnSpc>
            </a:pPr>
            <a:endParaRPr kumimoji="1" lang="en-US" altLang="zh-CN" sz="2000" dirty="0"/>
          </a:p>
          <a:p>
            <a:pPr lvl="2">
              <a:lnSpc>
                <a:spcPct val="150000"/>
              </a:lnSpc>
            </a:pPr>
            <a:endParaRPr kumimoji="1" lang="en-US" altLang="zh-CN" dirty="0"/>
          </a:p>
          <a:p>
            <a:pPr lvl="1">
              <a:lnSpc>
                <a:spcPct val="150000"/>
              </a:lnSpc>
            </a:pP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B361FC-4C80-4B8E-A249-24FE6C5EA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599" y="3429000"/>
            <a:ext cx="9332441" cy="69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735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1147" y="270514"/>
            <a:ext cx="10515600" cy="661242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 err="1"/>
              <a:t>CapsNet</a:t>
            </a:r>
            <a:r>
              <a:rPr kumimoji="1" lang="en-US" altLang="zh-CN" dirty="0"/>
              <a:t> architecture</a:t>
            </a:r>
            <a:endParaRPr kumimoji="1" lang="zh-CN" altLang="en-US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C19B329C-0246-4C04-AD3B-6FA2EAAC51DB}"/>
              </a:ext>
            </a:extLst>
          </p:cNvPr>
          <p:cNvSpPr txBox="1">
            <a:spLocks/>
          </p:cNvSpPr>
          <p:nvPr/>
        </p:nvSpPr>
        <p:spPr>
          <a:xfrm>
            <a:off x="1072776" y="4092009"/>
            <a:ext cx="10046447" cy="2179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en-US" altLang="zh-CN" sz="2000" dirty="0"/>
              <a:t>Conv1 :converts pixel intensities to the activities of local feature detectors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/>
              <a:t>primary capsules: from an inverse graphics perspective, activating the primary capsules corresponds to inverting the rendering process.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 err="1"/>
              <a:t>DigitCaps</a:t>
            </a:r>
            <a:r>
              <a:rPr kumimoji="1" lang="en-US" altLang="zh-CN" sz="2000" dirty="0"/>
              <a:t>: routing only between two consecutive capsule layers</a:t>
            </a:r>
          </a:p>
          <a:p>
            <a:pPr>
              <a:lnSpc>
                <a:spcPct val="150000"/>
              </a:lnSpc>
            </a:pPr>
            <a:endParaRPr kumimoji="1" lang="en-US" altLang="zh-CN" b="1" dirty="0"/>
          </a:p>
          <a:p>
            <a:pPr>
              <a:lnSpc>
                <a:spcPct val="150000"/>
              </a:lnSpc>
            </a:pPr>
            <a:endParaRPr kumimoji="1" lang="en-US" altLang="zh-CN" b="1" dirty="0"/>
          </a:p>
          <a:p>
            <a:pPr>
              <a:lnSpc>
                <a:spcPct val="150000"/>
              </a:lnSpc>
            </a:pPr>
            <a:endParaRPr kumimoji="1" lang="en-US" altLang="zh-CN" b="1" dirty="0"/>
          </a:p>
          <a:p>
            <a:pPr>
              <a:lnSpc>
                <a:spcPct val="150000"/>
              </a:lnSpc>
            </a:pPr>
            <a:endParaRPr kumimoji="1" lang="en-US" altLang="zh-CN" b="1" dirty="0"/>
          </a:p>
          <a:p>
            <a:pPr>
              <a:lnSpc>
                <a:spcPct val="150000"/>
              </a:lnSpc>
            </a:pPr>
            <a:endParaRPr kumimoji="1" lang="en-US" altLang="zh-CN" b="1" dirty="0"/>
          </a:p>
          <a:p>
            <a:pPr>
              <a:lnSpc>
                <a:spcPct val="150000"/>
              </a:lnSpc>
            </a:pPr>
            <a:endParaRPr kumimoji="1" lang="en-US" altLang="zh-CN" b="1" dirty="0"/>
          </a:p>
          <a:p>
            <a:pPr marL="0" indent="0">
              <a:lnSpc>
                <a:spcPct val="150000"/>
              </a:lnSpc>
              <a:buNone/>
            </a:pPr>
            <a:endParaRPr kumimoji="1" lang="zh-CN" altLang="en-US" dirty="0"/>
          </a:p>
          <a:p>
            <a:pPr>
              <a:lnSpc>
                <a:spcPct val="150000"/>
              </a:lnSpc>
            </a:pPr>
            <a:endParaRPr kumimoji="1" lang="en-US" altLang="zh-CN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330948-738E-4F1F-BE70-62E4E6D212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41" y="1054404"/>
            <a:ext cx="9344995" cy="2766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108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kumimoji="1" lang="en-US" altLang="zh-CN" dirty="0"/>
              <a:t>Computer Graphics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DBBF3C-311A-4254-A934-A0F95CCBE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040" y="1036581"/>
            <a:ext cx="9842560" cy="26851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57F495E-32E4-4424-A854-90BAA4C87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040" y="3902918"/>
            <a:ext cx="10029825" cy="279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0745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4290964" cy="661242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Reconstruction as a regularization method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32180" y="4892165"/>
            <a:ext cx="10775726" cy="1247378"/>
          </a:xfrm>
        </p:spPr>
        <p:txBody>
          <a:bodyPr>
            <a:normAutofit fontScale="70000" lnSpcReduction="20000"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kumimoji="1" lang="en-US" altLang="zh-CN" sz="4000" dirty="0"/>
              <a:t>We scale down this reconstruction loss by 0.0005 so that it does not dominate the margin loss during training</a:t>
            </a:r>
          </a:p>
          <a:p>
            <a:pPr>
              <a:lnSpc>
                <a:spcPct val="150000"/>
              </a:lnSpc>
            </a:pPr>
            <a:endParaRPr kumimoji="1" lang="en-US" altLang="zh-CN" sz="2000" b="1" dirty="0"/>
          </a:p>
          <a:p>
            <a:pPr>
              <a:lnSpc>
                <a:spcPct val="150000"/>
              </a:lnSpc>
            </a:pPr>
            <a:endParaRPr kumimoji="1" lang="en-US" altLang="zh-CN" sz="2000" dirty="0"/>
          </a:p>
          <a:p>
            <a:pPr lvl="2">
              <a:lnSpc>
                <a:spcPct val="150000"/>
              </a:lnSpc>
            </a:pPr>
            <a:endParaRPr kumimoji="1" lang="en-US" altLang="zh-CN" dirty="0"/>
          </a:p>
          <a:p>
            <a:pPr lvl="1">
              <a:lnSpc>
                <a:spcPct val="150000"/>
              </a:lnSpc>
            </a:pPr>
            <a:endParaRPr kumimoji="1" lang="zh-CN" altLang="en-US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C19B329C-0246-4C04-AD3B-6FA2EAAC51DB}"/>
              </a:ext>
            </a:extLst>
          </p:cNvPr>
          <p:cNvSpPr txBox="1">
            <a:spLocks/>
          </p:cNvSpPr>
          <p:nvPr/>
        </p:nvSpPr>
        <p:spPr>
          <a:xfrm>
            <a:off x="838200" y="1026368"/>
            <a:ext cx="10869706" cy="5912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kumimoji="1" lang="en-US" altLang="zh-CN" b="1" dirty="0"/>
          </a:p>
          <a:p>
            <a:pPr>
              <a:lnSpc>
                <a:spcPct val="150000"/>
              </a:lnSpc>
            </a:pPr>
            <a:endParaRPr kumimoji="1" lang="en-US" altLang="zh-CN" b="1" dirty="0"/>
          </a:p>
          <a:p>
            <a:pPr>
              <a:lnSpc>
                <a:spcPct val="150000"/>
              </a:lnSpc>
            </a:pPr>
            <a:endParaRPr kumimoji="1" lang="en-US" altLang="zh-CN" b="1" dirty="0"/>
          </a:p>
          <a:p>
            <a:pPr>
              <a:lnSpc>
                <a:spcPct val="150000"/>
              </a:lnSpc>
            </a:pPr>
            <a:endParaRPr kumimoji="1" lang="en-US" altLang="zh-CN" b="1" dirty="0"/>
          </a:p>
          <a:p>
            <a:pPr>
              <a:lnSpc>
                <a:spcPct val="150000"/>
              </a:lnSpc>
            </a:pPr>
            <a:endParaRPr kumimoji="1" lang="en-US" altLang="zh-CN" b="1" dirty="0"/>
          </a:p>
          <a:p>
            <a:pPr>
              <a:lnSpc>
                <a:spcPct val="150000"/>
              </a:lnSpc>
            </a:pPr>
            <a:endParaRPr kumimoji="1" lang="en-US" altLang="zh-CN" b="1" dirty="0"/>
          </a:p>
          <a:p>
            <a:pPr marL="0" indent="0">
              <a:lnSpc>
                <a:spcPct val="150000"/>
              </a:lnSpc>
              <a:buNone/>
            </a:pPr>
            <a:endParaRPr kumimoji="1" lang="zh-CN" altLang="en-US" dirty="0"/>
          </a:p>
          <a:p>
            <a:pPr>
              <a:lnSpc>
                <a:spcPct val="150000"/>
              </a:lnSpc>
            </a:pPr>
            <a:endParaRPr kumimoji="1" lang="en-US" altLang="zh-CN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7D453A-0751-437A-92F9-4CC100558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986" y="1304593"/>
            <a:ext cx="6506516" cy="262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3867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Capsules on MNIST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32180" y="4892165"/>
            <a:ext cx="10185400" cy="661242"/>
          </a:xfrm>
        </p:spPr>
        <p:txBody>
          <a:bodyPr/>
          <a:lstStyle/>
          <a:p>
            <a:pPr lvl="1">
              <a:lnSpc>
                <a:spcPct val="150000"/>
              </a:lnSpc>
            </a:pPr>
            <a:endParaRPr kumimoji="1" lang="en-US" altLang="zh-CN" b="1" dirty="0"/>
          </a:p>
          <a:p>
            <a:pPr>
              <a:lnSpc>
                <a:spcPct val="150000"/>
              </a:lnSpc>
            </a:pPr>
            <a:endParaRPr kumimoji="1" lang="en-US" altLang="zh-CN" sz="2000" b="1" dirty="0"/>
          </a:p>
          <a:p>
            <a:pPr>
              <a:lnSpc>
                <a:spcPct val="150000"/>
              </a:lnSpc>
            </a:pPr>
            <a:endParaRPr kumimoji="1" lang="en-US" altLang="zh-CN" sz="2000" dirty="0"/>
          </a:p>
          <a:p>
            <a:pPr lvl="2">
              <a:lnSpc>
                <a:spcPct val="150000"/>
              </a:lnSpc>
            </a:pPr>
            <a:endParaRPr kumimoji="1" lang="en-US" altLang="zh-CN" dirty="0"/>
          </a:p>
          <a:p>
            <a:pPr lvl="1">
              <a:lnSpc>
                <a:spcPct val="150000"/>
              </a:lnSpc>
            </a:pPr>
            <a:endParaRPr kumimoji="1" lang="zh-CN" altLang="en-US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C19B329C-0246-4C04-AD3B-6FA2EAAC51DB}"/>
              </a:ext>
            </a:extLst>
          </p:cNvPr>
          <p:cNvSpPr txBox="1">
            <a:spLocks/>
          </p:cNvSpPr>
          <p:nvPr/>
        </p:nvSpPr>
        <p:spPr>
          <a:xfrm>
            <a:off x="838200" y="1026368"/>
            <a:ext cx="10869706" cy="5912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kumimoji="1" lang="en-US" altLang="zh-CN" b="1" dirty="0"/>
          </a:p>
          <a:p>
            <a:pPr>
              <a:lnSpc>
                <a:spcPct val="150000"/>
              </a:lnSpc>
            </a:pPr>
            <a:endParaRPr kumimoji="1" lang="en-US" altLang="zh-CN" b="1" dirty="0"/>
          </a:p>
          <a:p>
            <a:pPr>
              <a:lnSpc>
                <a:spcPct val="150000"/>
              </a:lnSpc>
            </a:pPr>
            <a:endParaRPr kumimoji="1" lang="en-US" altLang="zh-CN" b="1" dirty="0"/>
          </a:p>
          <a:p>
            <a:pPr>
              <a:lnSpc>
                <a:spcPct val="150000"/>
              </a:lnSpc>
            </a:pPr>
            <a:endParaRPr kumimoji="1" lang="en-US" altLang="zh-CN" b="1" dirty="0"/>
          </a:p>
          <a:p>
            <a:pPr>
              <a:lnSpc>
                <a:spcPct val="150000"/>
              </a:lnSpc>
            </a:pPr>
            <a:r>
              <a:rPr kumimoji="1" lang="en-US" altLang="zh-CN" sz="2000" dirty="0"/>
              <a:t>importance of routing and reconstruction </a:t>
            </a:r>
            <a:r>
              <a:rPr kumimoji="1" lang="en-US" altLang="zh-CN" sz="2000" dirty="0" err="1"/>
              <a:t>regularizer</a:t>
            </a:r>
            <a:r>
              <a:rPr kumimoji="1" lang="en-US" altLang="zh-CN" sz="2000" dirty="0"/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 dirty="0"/>
              <a:t>the reconstruction </a:t>
            </a:r>
            <a:r>
              <a:rPr kumimoji="1" lang="en-US" altLang="zh-CN" sz="2000" dirty="0" err="1"/>
              <a:t>regularizer</a:t>
            </a:r>
            <a:r>
              <a:rPr kumimoji="1" lang="en-US" altLang="zh-CN" sz="2000" dirty="0"/>
              <a:t> boosts the routing performance by enforcing the pose encoding in the capsule vector.</a:t>
            </a:r>
            <a:endParaRPr kumimoji="1" lang="en-US" altLang="zh-CN" b="1" dirty="0"/>
          </a:p>
          <a:p>
            <a:pPr>
              <a:lnSpc>
                <a:spcPct val="150000"/>
              </a:lnSpc>
            </a:pPr>
            <a:endParaRPr kumimoji="1" lang="en-US" altLang="zh-CN" b="1" dirty="0"/>
          </a:p>
          <a:p>
            <a:pPr>
              <a:lnSpc>
                <a:spcPct val="150000"/>
              </a:lnSpc>
            </a:pPr>
            <a:endParaRPr kumimoji="1" lang="en-US" altLang="zh-CN" b="1" dirty="0"/>
          </a:p>
          <a:p>
            <a:pPr>
              <a:lnSpc>
                <a:spcPct val="150000"/>
              </a:lnSpc>
            </a:pPr>
            <a:endParaRPr kumimoji="1" lang="en-US" altLang="zh-CN" b="1" dirty="0"/>
          </a:p>
          <a:p>
            <a:pPr>
              <a:lnSpc>
                <a:spcPct val="150000"/>
              </a:lnSpc>
            </a:pPr>
            <a:endParaRPr kumimoji="1" lang="en-US" altLang="zh-CN" b="1" dirty="0"/>
          </a:p>
          <a:p>
            <a:pPr>
              <a:lnSpc>
                <a:spcPct val="150000"/>
              </a:lnSpc>
            </a:pPr>
            <a:endParaRPr kumimoji="1" lang="en-US" altLang="zh-CN" b="1" dirty="0"/>
          </a:p>
          <a:p>
            <a:pPr marL="0" indent="0">
              <a:lnSpc>
                <a:spcPct val="150000"/>
              </a:lnSpc>
              <a:buNone/>
            </a:pPr>
            <a:endParaRPr kumimoji="1" lang="zh-CN" altLang="en-US" dirty="0"/>
          </a:p>
          <a:p>
            <a:pPr>
              <a:lnSpc>
                <a:spcPct val="150000"/>
              </a:lnSpc>
            </a:pPr>
            <a:endParaRPr kumimoji="1" lang="en-US" altLang="zh-CN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1F86B3-BDC8-4C4A-A43C-817F0EA9B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528" y="1145699"/>
            <a:ext cx="9416284" cy="248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37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365126"/>
            <a:ext cx="12094029" cy="661242"/>
          </a:xfrm>
        </p:spPr>
        <p:txBody>
          <a:bodyPr>
            <a:normAutofit fontScale="90000"/>
          </a:bodyPr>
          <a:lstStyle/>
          <a:p>
            <a:pPr lvl="0"/>
            <a:r>
              <a:rPr kumimoji="1" lang="en-US" altLang="zh-CN" dirty="0"/>
              <a:t>What the individual dimensions of a capsule represent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1328" y="5034886"/>
            <a:ext cx="10657114" cy="1175909"/>
          </a:xfrm>
        </p:spPr>
        <p:txBody>
          <a:bodyPr/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NimbusRomNo9L-Regu"/>
              </a:rPr>
              <a:t>One dimension (out of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MR10"/>
              </a:rPr>
              <a:t>16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NimbusRomNo9L-Regu"/>
              </a:rPr>
              <a:t>) of the capsule almost always represents the width of the digit. While some </a:t>
            </a:r>
            <a:endParaRPr lang="en-US" altLang="zh-CN" dirty="0"/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NimbusRomNo9L-Regu"/>
              </a:rPr>
              <a:t>dimensions represent combinations of global variations, there are other dimensions that represent variation in a localized part of the digit.</a:t>
            </a:r>
            <a:endParaRPr kumimoji="1" lang="en-US" altLang="zh-CN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467BAC80-D5C5-42C2-A4DC-D9F75FA3E2C2}"/>
              </a:ext>
            </a:extLst>
          </p:cNvPr>
          <p:cNvSpPr txBox="1">
            <a:spLocks/>
          </p:cNvSpPr>
          <p:nvPr/>
        </p:nvSpPr>
        <p:spPr>
          <a:xfrm>
            <a:off x="838200" y="1212980"/>
            <a:ext cx="5854700" cy="52798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kumimoji="1" lang="en-US" altLang="zh-CN" sz="2000" b="1" dirty="0"/>
          </a:p>
          <a:p>
            <a:pPr>
              <a:lnSpc>
                <a:spcPct val="150000"/>
              </a:lnSpc>
            </a:pPr>
            <a:endParaRPr kumimoji="1" lang="en-US" altLang="zh-CN" sz="2000" dirty="0"/>
          </a:p>
          <a:p>
            <a:pPr lvl="2">
              <a:lnSpc>
                <a:spcPct val="150000"/>
              </a:lnSpc>
            </a:pPr>
            <a:endParaRPr kumimoji="1" lang="en-US" altLang="zh-CN" dirty="0"/>
          </a:p>
          <a:p>
            <a:pPr lvl="1">
              <a:lnSpc>
                <a:spcPct val="150000"/>
              </a:lnSpc>
            </a:pP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3A01ADF-AFD4-478B-9E79-EB526ABA0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134" y="1331735"/>
            <a:ext cx="9306612" cy="3606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64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Segmenting highly overlapping digits</a:t>
            </a:r>
            <a:endParaRPr kumimoji="1" lang="zh-CN" altLang="en-US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C19B329C-0246-4C04-AD3B-6FA2EAAC51DB}"/>
              </a:ext>
            </a:extLst>
          </p:cNvPr>
          <p:cNvSpPr txBox="1">
            <a:spLocks/>
          </p:cNvSpPr>
          <p:nvPr/>
        </p:nvSpPr>
        <p:spPr>
          <a:xfrm>
            <a:off x="1473200" y="6109005"/>
            <a:ext cx="10234706" cy="769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zh-CN" altLang="en-US" sz="2000" dirty="0"/>
              <a:t>主要参数：</a:t>
            </a:r>
            <a:r>
              <a:rPr kumimoji="1" lang="en-US" altLang="zh-CN" sz="2000" dirty="0" err="1"/>
              <a:t>Batch_size</a:t>
            </a:r>
            <a:r>
              <a:rPr kumimoji="1" lang="en-US" altLang="zh-CN" sz="2000" dirty="0"/>
              <a:t> = 32 Epoch = 400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71AF82-8AA9-4832-9E42-467E6B3DF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537" y="1213042"/>
            <a:ext cx="8209721" cy="470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546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Compare with CNN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32180" y="4892165"/>
            <a:ext cx="10185400" cy="661242"/>
          </a:xfrm>
        </p:spPr>
        <p:txBody>
          <a:bodyPr/>
          <a:lstStyle/>
          <a:p>
            <a:pPr lvl="1">
              <a:lnSpc>
                <a:spcPct val="150000"/>
              </a:lnSpc>
            </a:pPr>
            <a:endParaRPr kumimoji="1" lang="en-US" altLang="zh-CN" b="1" dirty="0"/>
          </a:p>
          <a:p>
            <a:pPr>
              <a:lnSpc>
                <a:spcPct val="150000"/>
              </a:lnSpc>
            </a:pPr>
            <a:endParaRPr kumimoji="1" lang="en-US" altLang="zh-CN" sz="2000" b="1" dirty="0"/>
          </a:p>
          <a:p>
            <a:pPr>
              <a:lnSpc>
                <a:spcPct val="150000"/>
              </a:lnSpc>
            </a:pPr>
            <a:endParaRPr kumimoji="1" lang="en-US" altLang="zh-CN" sz="2000" dirty="0"/>
          </a:p>
          <a:p>
            <a:pPr lvl="2">
              <a:lnSpc>
                <a:spcPct val="150000"/>
              </a:lnSpc>
            </a:pPr>
            <a:endParaRPr kumimoji="1" lang="en-US" altLang="zh-CN" dirty="0"/>
          </a:p>
          <a:p>
            <a:pPr lvl="1">
              <a:lnSpc>
                <a:spcPct val="150000"/>
              </a:lnSpc>
            </a:pPr>
            <a:endParaRPr kumimoji="1" lang="zh-CN" altLang="en-US" dirty="0"/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C19B329C-0246-4C04-AD3B-6FA2EAAC51DB}"/>
              </a:ext>
            </a:extLst>
          </p:cNvPr>
          <p:cNvSpPr txBox="1">
            <a:spLocks/>
          </p:cNvSpPr>
          <p:nvPr/>
        </p:nvSpPr>
        <p:spPr>
          <a:xfrm>
            <a:off x="838200" y="1026368"/>
            <a:ext cx="10869706" cy="59123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1" lang="en-US" altLang="zh-CN" sz="2400" dirty="0"/>
              <a:t>replacing the scalar-output feature detectors of CNNs with vector-output capsules and </a:t>
            </a:r>
            <a:r>
              <a:rPr kumimoji="1" lang="en-US" altLang="zh-CN" sz="2400" b="1" dirty="0"/>
              <a:t>max-pooling</a:t>
            </a:r>
            <a:r>
              <a:rPr kumimoji="1" lang="en-US" altLang="zh-CN" sz="2400" dirty="0"/>
              <a:t> with </a:t>
            </a:r>
            <a:r>
              <a:rPr kumimoji="1" lang="en-US" altLang="zh-CN" sz="2400" b="1" dirty="0"/>
              <a:t>routing-by-agreement, 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/>
              <a:t>still like to replicate learned knowledge across space</a:t>
            </a:r>
          </a:p>
          <a:p>
            <a:pPr>
              <a:lnSpc>
                <a:spcPct val="150000"/>
              </a:lnSpc>
            </a:pPr>
            <a:r>
              <a:rPr kumimoji="1" lang="en-US" altLang="zh-CN" sz="2200" dirty="0"/>
              <a:t>For low level capsules, location information is “</a:t>
            </a:r>
            <a:r>
              <a:rPr kumimoji="1" lang="en-US" altLang="zh-CN" sz="2200" b="1" dirty="0"/>
              <a:t>place-coded</a:t>
            </a:r>
            <a:r>
              <a:rPr kumimoji="1" lang="en-US" altLang="zh-CN" sz="2200" dirty="0"/>
              <a:t>” by which capsule is active. </a:t>
            </a:r>
          </a:p>
          <a:p>
            <a:pPr>
              <a:lnSpc>
                <a:spcPct val="150000"/>
              </a:lnSpc>
            </a:pPr>
            <a:r>
              <a:rPr kumimoji="1" lang="en-US" altLang="zh-CN" sz="2200" dirty="0"/>
              <a:t>As we ascend the hierarchy, more and more of the positional information is “</a:t>
            </a:r>
            <a:r>
              <a:rPr kumimoji="1" lang="en-US" altLang="zh-CN" sz="2200" b="1" dirty="0"/>
              <a:t>rate-coded</a:t>
            </a:r>
            <a:r>
              <a:rPr kumimoji="1" lang="en-US" altLang="zh-CN" sz="2200" dirty="0"/>
              <a:t>” in the real-valued components of the output vector of a capsule.</a:t>
            </a:r>
          </a:p>
          <a:p>
            <a:pPr>
              <a:lnSpc>
                <a:spcPct val="150000"/>
              </a:lnSpc>
            </a:pPr>
            <a:endParaRPr kumimoji="1" lang="en-US" altLang="zh-CN" b="1" dirty="0"/>
          </a:p>
          <a:p>
            <a:pPr>
              <a:lnSpc>
                <a:spcPct val="150000"/>
              </a:lnSpc>
            </a:pPr>
            <a:endParaRPr kumimoji="1" lang="en-US" altLang="zh-CN" b="1" dirty="0"/>
          </a:p>
          <a:p>
            <a:pPr>
              <a:lnSpc>
                <a:spcPct val="150000"/>
              </a:lnSpc>
            </a:pPr>
            <a:endParaRPr kumimoji="1" lang="en-US" altLang="zh-CN" b="1" dirty="0"/>
          </a:p>
          <a:p>
            <a:pPr>
              <a:lnSpc>
                <a:spcPct val="150000"/>
              </a:lnSpc>
            </a:pPr>
            <a:endParaRPr kumimoji="1" lang="en-US" altLang="zh-CN" b="1" dirty="0"/>
          </a:p>
          <a:p>
            <a:pPr>
              <a:lnSpc>
                <a:spcPct val="150000"/>
              </a:lnSpc>
            </a:pPr>
            <a:endParaRPr kumimoji="1" lang="en-US" altLang="zh-CN" b="1" dirty="0"/>
          </a:p>
          <a:p>
            <a:pPr>
              <a:lnSpc>
                <a:spcPct val="150000"/>
              </a:lnSpc>
            </a:pPr>
            <a:endParaRPr kumimoji="1" lang="en-US" altLang="zh-CN" b="1" dirty="0"/>
          </a:p>
          <a:p>
            <a:pPr>
              <a:lnSpc>
                <a:spcPct val="150000"/>
              </a:lnSpc>
            </a:pPr>
            <a:endParaRPr kumimoji="1" lang="en-US" altLang="zh-CN" b="1" dirty="0"/>
          </a:p>
          <a:p>
            <a:pPr marL="0" indent="0">
              <a:lnSpc>
                <a:spcPct val="150000"/>
              </a:lnSpc>
              <a:buNone/>
            </a:pPr>
            <a:endParaRPr kumimoji="1" lang="zh-CN" altLang="en-US" dirty="0"/>
          </a:p>
          <a:p>
            <a:pPr>
              <a:lnSpc>
                <a:spcPct val="150000"/>
              </a:lnSpc>
            </a:pPr>
            <a:endParaRPr kumimoji="1"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9132735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Matrix Capsules with EM Routing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2980"/>
            <a:ext cx="10621488" cy="5279894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capsule is </a:t>
            </a:r>
            <a:r>
              <a:rPr kumimoji="1"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group of neurons</a:t>
            </a:r>
            <a:r>
              <a:rPr kumimoji="1"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whose outputs represent </a:t>
            </a:r>
            <a:r>
              <a:rPr kumimoji="1"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properties of the same entity</a:t>
            </a:r>
            <a:r>
              <a:rPr kumimoji="1"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Capsule</a:t>
            </a:r>
          </a:p>
          <a:p>
            <a:pPr lvl="1">
              <a:lnSpc>
                <a:spcPct val="150000"/>
              </a:lnSpc>
            </a:pPr>
            <a:r>
              <a:rPr kumimoji="1"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logistic unit </a:t>
            </a:r>
            <a:r>
              <a:rPr kumimoji="1"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1"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kumimoji="1"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presence</a:t>
            </a:r>
            <a:r>
              <a:rPr kumimoji="1"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an entity </a:t>
            </a:r>
          </a:p>
          <a:p>
            <a:pPr lvl="1">
              <a:lnSpc>
                <a:spcPct val="150000"/>
              </a:lnSpc>
            </a:pPr>
            <a:r>
              <a:rPr kumimoji="1"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Pose matrix :</a:t>
            </a:r>
            <a:r>
              <a:rPr kumimoji="1"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4x4 matrix ,</a:t>
            </a:r>
            <a:r>
              <a:rPr kumimoji="1"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kumimoji="1"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relationship</a:t>
            </a:r>
            <a:r>
              <a:rPr kumimoji="1"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between that entity and the viewer .</a:t>
            </a:r>
          </a:p>
          <a:p>
            <a:pPr>
              <a:lnSpc>
                <a:spcPct val="150000"/>
              </a:lnSpc>
            </a:pPr>
            <a:r>
              <a:rPr kumimoji="1"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Vote :</a:t>
            </a:r>
          </a:p>
          <a:p>
            <a:pPr lvl="1">
              <a:lnSpc>
                <a:spcPct val="150000"/>
              </a:lnSpc>
            </a:pPr>
            <a:r>
              <a:rPr kumimoji="1"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Aim: the </a:t>
            </a:r>
            <a:r>
              <a:rPr kumimoji="1"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pose matrix </a:t>
            </a:r>
            <a:r>
              <a:rPr kumimoji="1"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kumimoji="1"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layer above</a:t>
            </a:r>
          </a:p>
          <a:p>
            <a:pPr lvl="1">
              <a:lnSpc>
                <a:spcPct val="150000"/>
              </a:lnSpc>
            </a:pPr>
            <a:r>
              <a:rPr kumimoji="1"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kumimoji="1"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kumimoji="1"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kumimoji="1"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multiplying own pose matrix by </a:t>
            </a:r>
            <a:r>
              <a:rPr kumimoji="1"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transformation matrices</a:t>
            </a:r>
            <a:r>
              <a:rPr kumimoji="1"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kumimoji="1"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trainable viewpoint-invariant </a:t>
            </a:r>
            <a:r>
              <a:rPr kumimoji="1"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kumimoji="1"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kumimoji="1"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weighted by an assignment coefficient.</a:t>
            </a:r>
            <a:r>
              <a:rPr kumimoji="1"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kumimoji="1"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 update</a:t>
            </a:r>
            <a:r>
              <a:rPr kumimoji="1"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kumimoji="1"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25F4E0-1AB2-4F3C-9257-A86627AA47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382" y="1971675"/>
            <a:ext cx="4924425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262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How Capsule Work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8D116F6-F9D6-4AE7-8EB7-087F549BEB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12279" y="1047150"/>
            <a:ext cx="11353685" cy="345062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B36C8F65-3BBB-4B2B-A7C0-248E1FA4597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5256" y="4497779"/>
                <a:ext cx="10880708" cy="215240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/>
                  <a:buChar char="•"/>
                  <a:defRPr sz="2800" kern="120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Microsoft YaHei" charset="-122"/>
                    <a:ea typeface="Microsoft YaHei" charset="-122"/>
                    <a:cs typeface="Microsoft YaHei" charset="-122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en-US" altLang="zh-CN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Capsule</a:t>
                </a:r>
                <a:r>
                  <a:rPr kumimoji="1" lang="zh-CN" alt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kumimoji="1" lang="en-US" altLang="zh-CN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Pose matrix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M</m:t>
                    </m:r>
                  </m:oMath>
                </a14:m>
                <a:r>
                  <a:rPr kumimoji="1" lang="en-US" altLang="zh-CN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:4x4 </a:t>
                </a:r>
                <a:r>
                  <a:rPr kumimoji="1" lang="zh-CN" altLang="en-US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kumimoji="1" lang="en-US" altLang="zh-CN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activation probability,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2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</m:t>
                    </m:r>
                  </m:oMath>
                </a14:m>
                <a:endParaRPr kumimoji="1" lang="en-US" altLang="zh-CN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en-US" altLang="zh-CN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Forward: each capsule </a:t>
                </a:r>
                <a:r>
                  <a:rPr kumimoji="1" lang="en-US" altLang="zh-CN" sz="2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kumimoji="1" lang="en-US" altLang="zh-CN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 layer L and each capsule j in layer L + 1 is a 4x4 trainable transformation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sz="2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kumimoji="1" lang="en-US" altLang="zh-CN" sz="26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kumimoji="1" lang="en-US" altLang="zh-CN" sz="26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kumimoji="1" lang="en-US" altLang="zh-CN" sz="26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kumimoji="1" lang="en-US" altLang="zh-CN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kumimoji="1" lang="en-US" altLang="zh-CN" sz="26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ote</a:t>
                </a:r>
                <a14:m>
                  <m:oMath xmlns:m="http://schemas.openxmlformats.org/officeDocument/2006/math">
                    <m:r>
                      <a:rPr kumimoji="1" lang="en-US" altLang="zh-CN" sz="2600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: </m:t>
                    </m:r>
                    <m:sSub>
                      <m:sSubPr>
                        <m:ctrlPr>
                          <a:rPr kumimoji="1" lang="en-US" altLang="zh-CN" sz="2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e>
                      <m:sub>
                        <m:r>
                          <a:rPr kumimoji="1" lang="en-US" altLang="zh-CN" sz="2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kumimoji="1" lang="en-US" altLang="zh-CN" sz="2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sSub>
                      <m:sSubPr>
                        <m:ctrlPr>
                          <a:rPr kumimoji="1" lang="en-US" altLang="zh-CN" sz="2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600" b="0" i="1" dirty="0" err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zh-CN" sz="2600" b="0" i="1" dirty="0" err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kumimoji="1" lang="en-US" altLang="zh-CN" sz="2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600" b="0" i="1" dirty="0" err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sz="2600" b="0" i="1" dirty="0" err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1" lang="en-US" altLang="zh-CN" sz="26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B36C8F65-3BBB-4B2B-A7C0-248E1FA459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256" y="4497779"/>
                <a:ext cx="10880708" cy="2152403"/>
              </a:xfrm>
              <a:prstGeom prst="rect">
                <a:avLst/>
              </a:prstGeom>
              <a:blipFill>
                <a:blip r:embed="rId4"/>
                <a:stretch>
                  <a:fillRect l="-728" b="-33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950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kumimoji="1" lang="en-US" altLang="zh-CN" dirty="0"/>
              <a:t>Using EM for Routing-by-agreement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kumimoji="1" lang="en-US" altLang="zh-CN" sz="26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ote</a:t>
                </a:r>
                <a14:m>
                  <m:oMath xmlns:m="http://schemas.openxmlformats.org/officeDocument/2006/math">
                    <m:r>
                      <a:rPr kumimoji="1" lang="en-US" altLang="zh-CN" sz="2600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: </m:t>
                    </m:r>
                    <m:sSub>
                      <m:sSubPr>
                        <m:ctrlPr>
                          <a:rPr kumimoji="1" lang="en-US" altLang="zh-CN" sz="2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kumimoji="1" lang="en-US" altLang="zh-CN" sz="2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</m:t>
                    </m:r>
                    <m:sSub>
                      <m:sSubPr>
                        <m:ctrlPr>
                          <a:rPr kumimoji="1" lang="en-US" altLang="zh-CN" sz="2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600" b="0" i="1" dirty="0" err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𝑀</m:t>
                        </m:r>
                      </m:e>
                      <m:sub>
                        <m:r>
                          <a:rPr kumimoji="1" lang="en-US" altLang="zh-CN" sz="2600" b="0" i="1" dirty="0" err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kumimoji="1" lang="en-US" altLang="zh-CN" sz="2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600" b="0" i="1" dirty="0" err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kumimoji="1" lang="en-US" altLang="zh-CN" sz="2600" b="0" i="1" dirty="0" err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1" lang="en-US" altLang="zh-CN" sz="26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sz="26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compute the probability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2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kumimoji="1" lang="en-US" altLang="zh-CN" sz="2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  <m:sup>
                        <m:r>
                          <a:rPr kumimoji="1" lang="en-US" altLang="zh-CN" sz="2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sup>
                    </m:sSubSup>
                  </m:oMath>
                </a14:m>
                <a:r>
                  <a:rPr kumimoji="1" lang="en-US" altLang="zh-CN" sz="26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belonging to the capsule j’s Gaussian model </a:t>
                </a:r>
                <a:r>
                  <a:rPr kumimoji="1" lang="en-US" altLang="zh-CN" sz="2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take log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zh-CN" sz="26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zh-CN" sz="2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2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𝑐𝑜𝑠</m:t>
                    </m:r>
                    <m:sSub>
                      <m:sSubPr>
                        <m:ctrlPr>
                          <a:rPr kumimoji="1" lang="en-US" altLang="zh-CN" sz="2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kumimoji="1" lang="en-US" altLang="zh-CN" sz="2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kumimoji="1" lang="en-US" altLang="zh-CN" sz="26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 the cost to activate the parent capsule j by the capsule </a:t>
                </a:r>
                <a:r>
                  <a:rPr kumimoji="1" lang="en-US" altLang="zh-CN" sz="2600" b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kumimoji="1" lang="en-US" altLang="zh-CN" sz="26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sz="26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capsules are not equally linked with capsule j, pro-rated the assignment probabilities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2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kumimoji="1" lang="en-US" altLang="zh-CN" sz="26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 </m:t>
                    </m:r>
                  </m:oMath>
                </a14:m>
                <a:endParaRPr kumimoji="1" lang="en-US" altLang="zh-CN" sz="26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zh-CN" sz="20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zh-CN" sz="2000" dirty="0"/>
              </a:p>
              <a:p>
                <a:pPr lvl="2">
                  <a:lnSpc>
                    <a:spcPct val="150000"/>
                  </a:lnSpc>
                </a:pPr>
                <a:endParaRPr kumimoji="1" lang="en-US" altLang="zh-CN" dirty="0"/>
              </a:p>
              <a:p>
                <a:pPr lvl="1">
                  <a:lnSpc>
                    <a:spcPct val="150000"/>
                  </a:lnSpc>
                </a:pPr>
                <a:endParaRPr kumimoji="1"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F0E36FE6-7F82-442D-A659-34D3896759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4582767"/>
              </p:ext>
            </p:extLst>
          </p:nvPr>
        </p:nvGraphicFramePr>
        <p:xfrm>
          <a:off x="6038850" y="3338513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name="Equation" r:id="rId4" imgW="114120" imgH="177480" progId="Equation.DSMT4">
                  <p:embed/>
                </p:oleObj>
              </mc:Choice>
              <mc:Fallback>
                <p:oleObj name="Equation" r:id="rId4" imgW="1141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038850" y="3338513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ACF02139-26B7-446D-A35D-91AEDD011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323" y="2947168"/>
            <a:ext cx="10393077" cy="113828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23C265A-A76C-4241-B24B-D661496215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3977" y="4157100"/>
            <a:ext cx="240030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441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kumimoji="1" lang="en-US" altLang="zh-CN" dirty="0"/>
              <a:t>Using EM for Routing-by-agreement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sz="2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capsules are not equally linked with capsule j, pro-rated the assignment probabilities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kumimoji="1" lang="en-US" altLang="zh-CN" sz="24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𝑖𝑗</m:t>
                        </m:r>
                      </m:sub>
                    </m:sSub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 </m:t>
                    </m:r>
                  </m:oMath>
                </a14:m>
                <a:endParaRPr kumimoji="1" lang="en-US" altLang="zh-CN" sz="20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zh-CN" sz="20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zh-CN" sz="20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endParaRPr kumimoji="1" lang="en-US" altLang="zh-CN" sz="20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sz="2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determine whether the capsule j will be activated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zh-CN" sz="20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kumimoji="1" lang="en-US" altLang="zh-CN" sz="2000" dirty="0"/>
              </a:p>
              <a:p>
                <a:pPr lvl="2">
                  <a:lnSpc>
                    <a:spcPct val="150000"/>
                  </a:lnSpc>
                </a:pPr>
                <a:endParaRPr kumimoji="1" lang="en-US" altLang="zh-CN" dirty="0"/>
              </a:p>
              <a:p>
                <a:pPr lvl="1">
                  <a:lnSpc>
                    <a:spcPct val="150000"/>
                  </a:lnSpc>
                </a:pPr>
                <a:endParaRPr kumimoji="1" lang="zh-CN" altLang="en-US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8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F0E36FE6-7F82-442D-A659-34D38967597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38850" y="3338513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Equation" r:id="rId5" imgW="114120" imgH="177480" progId="Equation.DSMT4">
                  <p:embed/>
                </p:oleObj>
              </mc:Choice>
              <mc:Fallback>
                <p:oleObj name="Equation" r:id="rId5" imgW="114120" imgH="17748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F0E36FE6-7F82-442D-A659-34D3896759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38850" y="3338513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CA3D5EDD-28C0-402C-B08B-49D4FE4A78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9205" y="1778267"/>
            <a:ext cx="7496175" cy="2743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C12D014-B515-4996-9CFD-C5AFC336F2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7775" y="1978719"/>
            <a:ext cx="2486025" cy="7048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4BE0D64-5F39-4367-A131-A790C4574B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5371640"/>
            <a:ext cx="5514794" cy="108871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F139460-7939-4858-B020-DFDEAEE6C3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45605" y="5616212"/>
            <a:ext cx="401955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034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kumimoji="1" lang="en-US" altLang="zh-CN" dirty="0"/>
              <a:t>EM Routing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2E97B08-5C19-44DC-BFF1-9848D5C5FF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233" b="2387"/>
          <a:stretch/>
        </p:blipFill>
        <p:spPr>
          <a:xfrm>
            <a:off x="838200" y="1212980"/>
            <a:ext cx="9124950" cy="480117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2129021-AFC2-451C-BAAF-052DFAD51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345" y="5645020"/>
            <a:ext cx="4003609" cy="93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673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kumimoji="1" lang="en-US" altLang="zh-CN" dirty="0"/>
              <a:t>Capsule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96687B-A18D-4DCF-92F1-CFB7267A8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71" y="1050278"/>
            <a:ext cx="11926058" cy="3267819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26BB39C-F036-4BFC-AFDE-41739FFAE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100" y="4409231"/>
            <a:ext cx="10337800" cy="193589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capsule is any function that tries to predict the presentence and instantiation parameter of a particular object at a give location</a:t>
            </a:r>
          </a:p>
          <a:p>
            <a:pPr>
              <a:lnSpc>
                <a:spcPct val="150000"/>
              </a:lnSpc>
            </a:pPr>
            <a:endParaRPr kumimoji="1"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49919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9" y="365126"/>
            <a:ext cx="13495317" cy="661242"/>
          </a:xfrm>
        </p:spPr>
        <p:txBody>
          <a:bodyPr>
            <a:normAutofit fontScale="90000"/>
          </a:bodyPr>
          <a:lstStyle/>
          <a:p>
            <a:r>
              <a:rPr kumimoji="1" lang="en-US" altLang="zh-CN" dirty="0"/>
              <a:t>Using EM for Routing-by-agreement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12980"/>
                <a:ext cx="10134600" cy="4963983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sz="2800" b="1" dirty="0"/>
                  <a:t>Concept</a:t>
                </a:r>
                <a:r>
                  <a:rPr kumimoji="1" lang="zh-CN" altLang="en-US" sz="2800" b="1" dirty="0"/>
                  <a:t>：</a:t>
                </a:r>
                <a:endParaRPr kumimoji="1" lang="en-US" altLang="zh-CN" sz="2800" b="1" dirty="0"/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800" b="1" i="1" dirty="0" smtClean="0">
                            <a:latin typeface="Cambria Math" panose="02040503050406030204" pitchFamily="18" charset="0"/>
                          </a:rPr>
                          <m:t>𝒓</m:t>
                        </m:r>
                      </m:e>
                      <m:sub>
                        <m:r>
                          <a:rPr kumimoji="1" lang="en-US" altLang="zh-CN" sz="2800" b="1" i="0" dirty="0" smtClean="0">
                            <a:latin typeface="Cambria Math" panose="02040503050406030204" pitchFamily="18" charset="0"/>
                          </a:rPr>
                          <m:t>𝐢𝐣</m:t>
                        </m:r>
                      </m:sub>
                    </m:sSub>
                    <m:r>
                      <a:rPr kumimoji="1" lang="en-US" altLang="zh-CN" sz="2800" b="1" i="0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kumimoji="1" lang="en-US" altLang="zh-CN" b="1" dirty="0"/>
                  <a:t> assignment probability </a:t>
                </a:r>
              </a:p>
              <a:p>
                <a:pPr lvl="1">
                  <a:lnSpc>
                    <a:spcPct val="150000"/>
                  </a:lnSpc>
                </a:pPr>
                <a:endParaRPr kumimoji="1" lang="en-US" altLang="zh-CN" b="1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12980"/>
                <a:ext cx="10134600" cy="4963983"/>
              </a:xfrm>
              <a:blipFill>
                <a:blip r:embed="rId3"/>
                <a:stretch>
                  <a:fillRect l="-10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4F84F981-E510-42A5-B3D7-E78D7FA2F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417" y="3043238"/>
            <a:ext cx="1015365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616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kumimoji="1" lang="en-US" altLang="zh-CN" dirty="0"/>
              <a:t>Spread Loss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7DD6DD-9B7A-4A90-9D79-39D0E1BDA9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889"/>
          <a:stretch/>
        </p:blipFill>
        <p:spPr>
          <a:xfrm>
            <a:off x="838200" y="2119162"/>
            <a:ext cx="7238739" cy="1066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7">
                <a:extLst>
                  <a:ext uri="{FF2B5EF4-FFF2-40B4-BE49-F238E27FC236}">
                    <a16:creationId xmlns:a16="http://schemas.microsoft.com/office/drawing/2014/main" id="{FC5126EE-9DD0-4B25-8D44-FA09BFC88B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9076" y="1084317"/>
                <a:ext cx="9958339" cy="210164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𝑎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+mn-ea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+mn-ea"/>
                    <a:ea typeface="+mn-ea"/>
                  </a:rPr>
                  <a:t>the activation of the target class (true label)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+mn-ea"/>
                          </a:rPr>
                          <m:t>𝑎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pitchFamily="18" charset="0"/>
                            <a:ea typeface="+mn-ea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+mn-ea"/>
                    <a:ea typeface="+mn-ea"/>
                  </a:rPr>
                  <a:t> is the activation for class i.</a:t>
                </a:r>
                <a:endParaRPr lang="zh-CN" altLang="en-US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8" name="内容占位符 7">
                <a:extLst>
                  <a:ext uri="{FF2B5EF4-FFF2-40B4-BE49-F238E27FC236}">
                    <a16:creationId xmlns:a16="http://schemas.microsoft.com/office/drawing/2014/main" id="{FC5126EE-9DD0-4B25-8D44-FA09BFC88B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9076" y="1084317"/>
                <a:ext cx="9958339" cy="2101645"/>
              </a:xfrm>
              <a:blipFill>
                <a:blip r:embed="rId4"/>
                <a:stretch>
                  <a:fillRect l="-857" t="-3768" r="-7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0160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kumimoji="1" lang="en-US" altLang="zh-CN" dirty="0"/>
              <a:t>Capsule</a:t>
            </a:r>
            <a:endParaRPr kumimoji="1"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26BB39C-F036-4BFC-AFDE-41739FFAE4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100" y="4409231"/>
            <a:ext cx="10337800" cy="1935892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dirty="0"/>
              <a:t>A capsule is </a:t>
            </a:r>
            <a:r>
              <a:rPr kumimoji="1" lang="en-US" altLang="zh-CN" sz="2000" b="1" dirty="0"/>
              <a:t>a group of neurons </a:t>
            </a:r>
            <a:r>
              <a:rPr kumimoji="1" lang="en-US" altLang="zh-CN" sz="2000" dirty="0"/>
              <a:t>whose </a:t>
            </a:r>
            <a:r>
              <a:rPr kumimoji="1" lang="en-US" altLang="zh-CN" sz="2000" b="1" dirty="0"/>
              <a:t>activity vector </a:t>
            </a:r>
            <a:r>
              <a:rPr kumimoji="1" lang="en-US" altLang="zh-CN" sz="2000" dirty="0"/>
              <a:t>represents the </a:t>
            </a:r>
            <a:r>
              <a:rPr kumimoji="1" lang="en-US" altLang="zh-CN" sz="2000" b="1" dirty="0"/>
              <a:t>instantiation parameters </a:t>
            </a:r>
            <a:r>
              <a:rPr kumimoji="1" lang="en-US" altLang="zh-CN" sz="2000" dirty="0"/>
              <a:t>of a specific type of entity such as an object or an object part</a:t>
            </a:r>
            <a:r>
              <a:rPr kumimoji="1" lang="en-US" altLang="zh-CN" sz="2400" dirty="0"/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/>
              <a:t> </a:t>
            </a:r>
          </a:p>
          <a:p>
            <a:pPr>
              <a:lnSpc>
                <a:spcPct val="150000"/>
              </a:lnSpc>
            </a:pPr>
            <a:endParaRPr kumimoji="1" lang="en-US" altLang="zh-CN" sz="2800" dirty="0"/>
          </a:p>
          <a:p>
            <a:pPr>
              <a:lnSpc>
                <a:spcPct val="150000"/>
              </a:lnSpc>
            </a:pPr>
            <a:endParaRPr kumimoji="1"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BB02D9-31BF-4FF4-A0B2-B01C38AFA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7" y="1227137"/>
            <a:ext cx="11477625" cy="27527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3B3816E-EEB0-4727-AD7C-FFEBF14CC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971" y="5416488"/>
            <a:ext cx="2977535" cy="107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178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kumimoji="1" lang="en-US" altLang="zh-CN" dirty="0"/>
              <a:t>Equivariance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CF62CBF-5783-4811-BB02-26C40D823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7541"/>
            <a:ext cx="12192000" cy="273291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E615C11-7155-4526-8E25-505677526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27541"/>
            <a:ext cx="12192000" cy="2749714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0E11D529-888C-46CC-ABB0-AA1D8EB06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100" y="4409231"/>
            <a:ext cx="10337800" cy="1935892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/>
              <a:t>Key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feature</a:t>
            </a:r>
            <a:r>
              <a:rPr kumimoji="1" lang="zh-CN" altLang="en-US" sz="2400" dirty="0"/>
              <a:t> ：</a:t>
            </a:r>
            <a:r>
              <a:rPr kumimoji="1" lang="en-US" altLang="zh-CN" sz="2400" dirty="0"/>
              <a:t>preserve detailed information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/>
              <a:t>CNN</a:t>
            </a:r>
            <a:r>
              <a:rPr kumimoji="1" lang="zh-CN" altLang="en-US" sz="2400" dirty="0"/>
              <a:t>：</a:t>
            </a:r>
            <a:r>
              <a:rPr kumimoji="1" lang="en-US" altLang="zh-CN" sz="2400" dirty="0"/>
              <a:t>pooling layers, lose information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/>
              <a:t>Equivariance and </a:t>
            </a:r>
            <a:r>
              <a:rPr kumimoji="1" lang="en-US" altLang="zh-CN" sz="2400" dirty="0" err="1"/>
              <a:t>invairance</a:t>
            </a:r>
            <a:endParaRPr kumimoji="1" lang="en-US" altLang="zh-CN" sz="2400" dirty="0"/>
          </a:p>
          <a:p>
            <a:pPr>
              <a:lnSpc>
                <a:spcPct val="150000"/>
              </a:lnSpc>
            </a:pPr>
            <a:endParaRPr kumimoji="1" lang="en-US" altLang="zh-CN" sz="2800" dirty="0"/>
          </a:p>
          <a:p>
            <a:pPr>
              <a:lnSpc>
                <a:spcPct val="150000"/>
              </a:lnSpc>
            </a:pPr>
            <a:endParaRPr kumimoji="1"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77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kumimoji="1" lang="en-US" altLang="zh-CN" dirty="0"/>
              <a:t>A hierarchy of Parts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7F0741-BA11-451D-A7E4-4285AA6AF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092" y="1026368"/>
            <a:ext cx="6944008" cy="25454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D50D7D5-4704-4806-AC31-16F3C48A84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00" y="3838786"/>
            <a:ext cx="7178392" cy="2654088"/>
          </a:xfrm>
          <a:prstGeom prst="rect">
            <a:avLst/>
          </a:prstGeom>
        </p:spPr>
      </p:pic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05CB14EE-C118-4284-9BD6-D541169D74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7500" y="1635946"/>
            <a:ext cx="5435600" cy="193589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/>
              <a:t>Same part</a:t>
            </a:r>
          </a:p>
          <a:p>
            <a:pPr>
              <a:lnSpc>
                <a:spcPct val="150000"/>
              </a:lnSpc>
            </a:pPr>
            <a:r>
              <a:rPr kumimoji="1" lang="en-US" altLang="zh-CN" sz="2400" dirty="0"/>
              <a:t>Different arrangement</a:t>
            </a:r>
            <a:endParaRPr kumimoji="1" lang="en-US" altLang="zh-CN" sz="2800" dirty="0"/>
          </a:p>
          <a:p>
            <a:pPr>
              <a:lnSpc>
                <a:spcPct val="150000"/>
              </a:lnSpc>
            </a:pPr>
            <a:endParaRPr kumimoji="1"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094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kumimoji="1" lang="en-US" altLang="zh-CN" dirty="0"/>
              <a:t>Primary Capsule</a:t>
            </a:r>
            <a:endParaRPr kumimoji="1" lang="zh-CN" altLang="en-US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0E11D529-888C-46CC-ABB0-AA1D8EB06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100" y="4409231"/>
            <a:ext cx="10337800" cy="193589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kumimoji="1" lang="en-US" altLang="zh-CN" dirty="0"/>
              <a:t>The capsule in the first layer try predict what the second layer capsule will output</a:t>
            </a:r>
            <a:endParaRPr kumimoji="1" lang="en-US" altLang="zh-CN" sz="2800" dirty="0"/>
          </a:p>
          <a:p>
            <a:pPr>
              <a:lnSpc>
                <a:spcPct val="150000"/>
              </a:lnSpc>
            </a:pPr>
            <a:endParaRPr kumimoji="1"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427B3E5-77C7-4FFE-8B5C-4482130DA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1074213"/>
            <a:ext cx="10807700" cy="333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532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kumimoji="1" lang="en-US" altLang="zh-CN" dirty="0"/>
              <a:t>Predict Next Layer’s Output</a:t>
            </a:r>
            <a:endParaRPr kumimoji="1" lang="zh-CN" altLang="en-US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0E11D529-888C-46CC-ABB0-AA1D8EB06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100" y="4409231"/>
            <a:ext cx="10337800" cy="193589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/>
              <a:t>Key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feature</a:t>
            </a:r>
            <a:r>
              <a:rPr kumimoji="1" lang="zh-CN" altLang="en-US" sz="2400" dirty="0"/>
              <a:t> ：</a:t>
            </a:r>
            <a:r>
              <a:rPr kumimoji="1" lang="en-US" altLang="zh-CN" sz="2400" dirty="0"/>
              <a:t>preserve detailed information</a:t>
            </a:r>
          </a:p>
          <a:p>
            <a:pPr>
              <a:lnSpc>
                <a:spcPct val="150000"/>
              </a:lnSpc>
            </a:pPr>
            <a:endParaRPr kumimoji="1" lang="en-US" altLang="zh-CN" sz="2800" dirty="0"/>
          </a:p>
          <a:p>
            <a:pPr>
              <a:lnSpc>
                <a:spcPct val="150000"/>
              </a:lnSpc>
            </a:pPr>
            <a:endParaRPr kumimoji="1"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E18CEE-3288-4FED-B079-76984733B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17" y="1485899"/>
            <a:ext cx="11101565" cy="430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095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kumimoji="1" lang="en-US" altLang="zh-CN" dirty="0"/>
              <a:t>Predict Next Layer’s Output</a:t>
            </a:r>
            <a:endParaRPr kumimoji="1" lang="zh-CN" altLang="en-US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0E11D529-888C-46CC-ABB0-AA1D8EB06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7100" y="4409231"/>
            <a:ext cx="10337800" cy="193589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dirty="0"/>
              <a:t>Key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feature</a:t>
            </a:r>
            <a:r>
              <a:rPr kumimoji="1" lang="zh-CN" altLang="en-US" sz="2400" dirty="0"/>
              <a:t> ：</a:t>
            </a:r>
            <a:r>
              <a:rPr kumimoji="1" lang="en-US" altLang="zh-CN" sz="2400" dirty="0"/>
              <a:t>preserve detailed information</a:t>
            </a:r>
          </a:p>
          <a:p>
            <a:pPr>
              <a:lnSpc>
                <a:spcPct val="150000"/>
              </a:lnSpc>
            </a:pPr>
            <a:endParaRPr kumimoji="1" lang="en-US" altLang="zh-CN" sz="2800" dirty="0"/>
          </a:p>
          <a:p>
            <a:pPr>
              <a:lnSpc>
                <a:spcPct val="150000"/>
              </a:lnSpc>
            </a:pPr>
            <a:endParaRPr kumimoji="1" lang="en-US" altLang="zh-CN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BA3E53C-8B36-4FF9-8154-680CBBA15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90" y="1587500"/>
            <a:ext cx="11512810" cy="435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4278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yPPT Template" id="{71975EBB-976B-114F-8B6D-B8FC27F96272}" vid="{7C12C6E6-2D7D-0B45-AD19-283B07437F4F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MyPPT Template</Template>
  <TotalTime>0</TotalTime>
  <Words>1818</Words>
  <Application>Microsoft Office PowerPoint</Application>
  <PresentationFormat>宽屏</PresentationFormat>
  <Paragraphs>229</Paragraphs>
  <Slides>31</Slides>
  <Notes>28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5" baseType="lpstr">
      <vt:lpstr>CMMI10</vt:lpstr>
      <vt:lpstr>CMMI7</vt:lpstr>
      <vt:lpstr>CMR10</vt:lpstr>
      <vt:lpstr>MathJax_Math-italic</vt:lpstr>
      <vt:lpstr>NimbusRomNo9L-Regu</vt:lpstr>
      <vt:lpstr>NimbusRomNo9L-ReguItal</vt:lpstr>
      <vt:lpstr>DengXian</vt:lpstr>
      <vt:lpstr>Microsoft YaHei</vt:lpstr>
      <vt:lpstr>Arial</vt:lpstr>
      <vt:lpstr>Cambria Math</vt:lpstr>
      <vt:lpstr>Helvetica</vt:lpstr>
      <vt:lpstr>Times New Roman</vt:lpstr>
      <vt:lpstr>Office 主题</vt:lpstr>
      <vt:lpstr>Equation</vt:lpstr>
      <vt:lpstr> Capsule Network</vt:lpstr>
      <vt:lpstr>Computer Graphics</vt:lpstr>
      <vt:lpstr>Capsule</vt:lpstr>
      <vt:lpstr>Capsule</vt:lpstr>
      <vt:lpstr>Equivariance</vt:lpstr>
      <vt:lpstr>A hierarchy of Parts</vt:lpstr>
      <vt:lpstr>Primary Capsule</vt:lpstr>
      <vt:lpstr>Predict Next Layer’s Output</vt:lpstr>
      <vt:lpstr>Predict Next Layer’s Output</vt:lpstr>
      <vt:lpstr>Routing by agreement</vt:lpstr>
      <vt:lpstr>How the vector inputs and outputs of a capsule are computed</vt:lpstr>
      <vt:lpstr>Dynamic routing</vt:lpstr>
      <vt:lpstr>Routing-by-agreement</vt:lpstr>
      <vt:lpstr>Routing by agreement</vt:lpstr>
      <vt:lpstr>Predict Next Layer’s Output</vt:lpstr>
      <vt:lpstr>Predict Next Layer’s Output</vt:lpstr>
      <vt:lpstr>Predict Next Layer’s Output</vt:lpstr>
      <vt:lpstr>Loss</vt:lpstr>
      <vt:lpstr>CapsNet architecture</vt:lpstr>
      <vt:lpstr>Reconstruction as a regularization method</vt:lpstr>
      <vt:lpstr>Capsules on MNIST</vt:lpstr>
      <vt:lpstr>What the individual dimensions of a capsule represent</vt:lpstr>
      <vt:lpstr>Segmenting highly overlapping digits</vt:lpstr>
      <vt:lpstr>Compare with CNN</vt:lpstr>
      <vt:lpstr>Matrix Capsules with EM Routing</vt:lpstr>
      <vt:lpstr>How Capsule Work</vt:lpstr>
      <vt:lpstr>Using EM for Routing-by-agreement</vt:lpstr>
      <vt:lpstr>Using EM for Routing-by-agreement</vt:lpstr>
      <vt:lpstr>EM Routing</vt:lpstr>
      <vt:lpstr>Using EM for Routing-by-agreement</vt:lpstr>
      <vt:lpstr>Spread Loss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</dc:title>
  <dc:creator>Qi Yu</dc:creator>
  <cp:lastModifiedBy>huaqin</cp:lastModifiedBy>
  <cp:revision>197</cp:revision>
  <cp:lastPrinted>2019-10-26T05:01:47Z</cp:lastPrinted>
  <dcterms:created xsi:type="dcterms:W3CDTF">2020-06-19T06:02:24Z</dcterms:created>
  <dcterms:modified xsi:type="dcterms:W3CDTF">2020-09-15T10:55:02Z</dcterms:modified>
</cp:coreProperties>
</file>